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57" r:id="rId4"/>
    <p:sldId id="258" r:id="rId5"/>
    <p:sldId id="259" r:id="rId6"/>
    <p:sldId id="260" r:id="rId7"/>
    <p:sldId id="275" r:id="rId8"/>
    <p:sldId id="278" r:id="rId9"/>
    <p:sldId id="279" r:id="rId10"/>
    <p:sldId id="263" r:id="rId11"/>
    <p:sldId id="262" r:id="rId12"/>
    <p:sldId id="264" r:id="rId13"/>
    <p:sldId id="265" r:id="rId14"/>
    <p:sldId id="266" r:id="rId15"/>
    <p:sldId id="267" r:id="rId16"/>
    <p:sldId id="270" r:id="rId17"/>
    <p:sldId id="271" r:id="rId18"/>
    <p:sldId id="272" r:id="rId19"/>
    <p:sldId id="273" r:id="rId20"/>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E397D-D6E2-44E6-849D-1D0CAF760062}" type="datetimeFigureOut">
              <a:rPr lang="en-US" smtClean="0"/>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77173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E397D-D6E2-44E6-849D-1D0CAF760062}" type="datetimeFigureOut">
              <a:rPr lang="en-US" smtClean="0"/>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56850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E397D-D6E2-44E6-849D-1D0CAF760062}" type="datetimeFigureOut">
              <a:rPr lang="en-US" smtClean="0"/>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280545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E397D-D6E2-44E6-849D-1D0CAF760062}" type="datetimeFigureOut">
              <a:rPr lang="en-US" smtClean="0"/>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31100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E397D-D6E2-44E6-849D-1D0CAF760062}" type="datetimeFigureOut">
              <a:rPr lang="en-US" smtClean="0"/>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416275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E397D-D6E2-44E6-849D-1D0CAF760062}" type="datetimeFigureOut">
              <a:rPr lang="en-US" smtClean="0"/>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288063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E397D-D6E2-44E6-849D-1D0CAF760062}" type="datetimeFigureOut">
              <a:rPr lang="en-US" smtClean="0"/>
              <a:t>8/17/2025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213932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E397D-D6E2-44E6-849D-1D0CAF760062}" type="datetimeFigureOut">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396901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E397D-D6E2-44E6-849D-1D0CAF760062}" type="datetimeFigureOut">
              <a:rPr lang="en-US" smtClean="0"/>
              <a:t>8/17/2025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2830785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48E397D-D6E2-44E6-849D-1D0CAF760062}" type="datetimeFigureOut">
              <a:rPr lang="en-US" smtClean="0"/>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15511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48E397D-D6E2-44E6-849D-1D0CAF760062}" type="datetimeFigureOut">
              <a:rPr lang="en-US" smtClean="0"/>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EFDDB-9A3C-4A75-838D-BBB339661BB8}" type="slidenum">
              <a:rPr lang="en-US" smtClean="0"/>
              <a:t>‹#›</a:t>
            </a:fld>
            <a:endParaRPr lang="en-US"/>
          </a:p>
        </p:txBody>
      </p:sp>
    </p:spTree>
    <p:extLst>
      <p:ext uri="{BB962C8B-B14F-4D97-AF65-F5344CB8AC3E}">
        <p14:creationId xmlns:p14="http://schemas.microsoft.com/office/powerpoint/2010/main" val="433342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D48E397D-D6E2-44E6-849D-1D0CAF760062}" type="datetimeFigureOut">
              <a:rPr lang="en-US" smtClean="0"/>
              <a:t>8/17/2025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483EFDDB-9A3C-4A75-838D-BBB339661BB8}" type="slidenum">
              <a:rPr lang="en-US" smtClean="0"/>
              <a:t>‹#›</a:t>
            </a:fld>
            <a:endParaRPr lang="en-US"/>
          </a:p>
        </p:txBody>
      </p:sp>
    </p:spTree>
    <p:extLst>
      <p:ext uri="{BB962C8B-B14F-4D97-AF65-F5344CB8AC3E}">
        <p14:creationId xmlns:p14="http://schemas.microsoft.com/office/powerpoint/2010/main" val="2832462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github.com/Tdieney/VCU_Cluster_System/tree/main/software"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dieney/VCU_Cluster_System/tree/main/softwar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github.com/Tdieney/VCU_Cluster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dieney"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dieney/VCU_Cluster_System/tree/main/ecu_nodes" TargetMode="External"/><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dieney/VCU_Cluster_System/tree/main/software"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0">
            <a:extLst>
              <a:ext uri="{FF2B5EF4-FFF2-40B4-BE49-F238E27FC236}">
                <a16:creationId xmlns:a16="http://schemas.microsoft.com/office/drawing/2014/main" id="{BC459536-41D7-C826-3F20-5EE4BF2C2561}"/>
              </a:ext>
            </a:extLst>
          </p:cNvPr>
          <p:cNvSpPr/>
          <p:nvPr/>
        </p:nvSpPr>
        <p:spPr>
          <a:xfrm>
            <a:off x="6280190" y="1855232"/>
            <a:ext cx="7661841" cy="2126337"/>
          </a:xfrm>
          <a:prstGeom prst="rect">
            <a:avLst/>
          </a:prstGeom>
          <a:noFill/>
          <a:ln/>
        </p:spPr>
        <p:txBody>
          <a:bodyPr wrap="square" lIns="0" tIns="0" rIns="0" bIns="0" rtlCol="0" anchor="t"/>
          <a:lstStyle/>
          <a:p>
            <a:pPr marL="0" indent="0" algn="l">
              <a:lnSpc>
                <a:spcPts val="5550"/>
              </a:lnSpc>
              <a:buNone/>
            </a:pPr>
            <a:r>
              <a:rPr lang="en-US" sz="4400" b="1" dirty="0" err="1">
                <a:solidFill>
                  <a:srgbClr val="101014"/>
                </a:solidFill>
                <a:latin typeface="Playfair Display Bold" pitchFamily="34" charset="0"/>
                <a:ea typeface="Playfair Display Bold" pitchFamily="34" charset="-122"/>
                <a:cs typeface="Playfair Display Bold" pitchFamily="34" charset="-120"/>
              </a:rPr>
              <a:t>Xây</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Dựng</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Hệ</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Thống</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Cụm</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Đồng</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Hồ</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Kỹ</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Thuật</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Số</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và</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Bộ</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Điều</a:t>
            </a:r>
            <a:r>
              <a:rPr lang="en-US" sz="4400" b="1" dirty="0">
                <a:solidFill>
                  <a:srgbClr val="101014"/>
                </a:solidFill>
                <a:latin typeface="Playfair Display Bold" pitchFamily="34" charset="0"/>
                <a:ea typeface="Playfair Display Bold" pitchFamily="34" charset="-122"/>
                <a:cs typeface="Playfair Display Bold" pitchFamily="34" charset="-120"/>
              </a:rPr>
              <a:t> </a:t>
            </a:r>
            <a:r>
              <a:rPr lang="en-US" sz="4400" b="1" dirty="0" err="1">
                <a:solidFill>
                  <a:srgbClr val="101014"/>
                </a:solidFill>
                <a:latin typeface="Playfair Display Bold" pitchFamily="34" charset="0"/>
                <a:ea typeface="Playfair Display Bold" pitchFamily="34" charset="-122"/>
                <a:cs typeface="Playfair Display Bold" pitchFamily="34" charset="-120"/>
              </a:rPr>
              <a:t>Khiển</a:t>
            </a:r>
            <a:r>
              <a:rPr lang="en-US" sz="4400" b="1" dirty="0">
                <a:solidFill>
                  <a:srgbClr val="101014"/>
                </a:solidFill>
                <a:latin typeface="Playfair Display Bold" pitchFamily="34" charset="0"/>
                <a:ea typeface="Playfair Display Bold" pitchFamily="34" charset="-122"/>
                <a:cs typeface="Playfair Display Bold" pitchFamily="34" charset="-120"/>
              </a:rPr>
              <a:t> Trung </a:t>
            </a:r>
            <a:r>
              <a:rPr lang="en-US" sz="4400" b="1" dirty="0" err="1">
                <a:solidFill>
                  <a:srgbClr val="101014"/>
                </a:solidFill>
                <a:latin typeface="Playfair Display Bold" pitchFamily="34" charset="0"/>
                <a:ea typeface="Playfair Display Bold" pitchFamily="34" charset="-122"/>
                <a:cs typeface="Playfair Display Bold" pitchFamily="34" charset="-120"/>
              </a:rPr>
              <a:t>Tâm</a:t>
            </a:r>
            <a:r>
              <a:rPr lang="en-US" sz="4400" b="1" dirty="0">
                <a:solidFill>
                  <a:srgbClr val="101014"/>
                </a:solidFill>
                <a:latin typeface="Playfair Display Bold" pitchFamily="34" charset="0"/>
                <a:ea typeface="Playfair Display Bold" pitchFamily="34" charset="-122"/>
                <a:cs typeface="Playfair Display Bold" pitchFamily="34" charset="-120"/>
              </a:rPr>
              <a:t> (VCU)</a:t>
            </a:r>
            <a:endParaRPr lang="en-US" sz="4400" dirty="0"/>
          </a:p>
        </p:txBody>
      </p:sp>
      <p:sp>
        <p:nvSpPr>
          <p:cNvPr id="11" name="Text 1">
            <a:extLst>
              <a:ext uri="{FF2B5EF4-FFF2-40B4-BE49-F238E27FC236}">
                <a16:creationId xmlns:a16="http://schemas.microsoft.com/office/drawing/2014/main" id="{45AE9B16-866E-D030-D0ED-AA9744364234}"/>
              </a:ext>
            </a:extLst>
          </p:cNvPr>
          <p:cNvSpPr/>
          <p:nvPr/>
        </p:nvSpPr>
        <p:spPr>
          <a:xfrm>
            <a:off x="6280187" y="4506997"/>
            <a:ext cx="7556421" cy="515361"/>
          </a:xfrm>
          <a:prstGeom prst="rect">
            <a:avLst/>
          </a:prstGeom>
          <a:noFill/>
          <a:ln/>
        </p:spPr>
        <p:txBody>
          <a:bodyPr wrap="none" lIns="0" tIns="0" rIns="0" bIns="0" rtlCol="0" anchor="t"/>
          <a:lstStyle/>
          <a:p>
            <a:pPr marL="0" indent="0">
              <a:lnSpc>
                <a:spcPts val="3550"/>
              </a:lnSpc>
              <a:buNone/>
            </a:pPr>
            <a:r>
              <a:rPr lang="en-US" sz="2400" b="1" dirty="0">
                <a:solidFill>
                  <a:srgbClr val="39393C"/>
                </a:solidFill>
                <a:latin typeface="Playfair Display Bold" panose="00000800000000000000" pitchFamily="2" charset="0"/>
                <a:ea typeface="Open Sans" pitchFamily="34" charset="-122"/>
                <a:cs typeface="Open Sans" pitchFamily="34" charset="-120"/>
              </a:rPr>
              <a:t>Dự án nghiên cứu và phát triển</a:t>
            </a:r>
            <a:endParaRPr lang="en-US" sz="2400" b="1" dirty="0">
              <a:latin typeface="Playfair Display Bold" panose="00000800000000000000" pitchFamily="2" charset="0"/>
            </a:endParaRPr>
          </a:p>
        </p:txBody>
      </p:sp>
      <p:sp>
        <p:nvSpPr>
          <p:cNvPr id="12" name="Text 2">
            <a:extLst>
              <a:ext uri="{FF2B5EF4-FFF2-40B4-BE49-F238E27FC236}">
                <a16:creationId xmlns:a16="http://schemas.microsoft.com/office/drawing/2014/main" id="{E816F970-6CCC-6238-F08B-E8C3BE86E040}"/>
              </a:ext>
            </a:extLst>
          </p:cNvPr>
          <p:cNvSpPr/>
          <p:nvPr/>
        </p:nvSpPr>
        <p:spPr>
          <a:xfrm>
            <a:off x="6280188" y="5467350"/>
            <a:ext cx="7556421" cy="453509"/>
          </a:xfrm>
          <a:prstGeom prst="rect">
            <a:avLst/>
          </a:prstGeom>
          <a:noFill/>
          <a:ln/>
        </p:spPr>
        <p:txBody>
          <a:bodyPr wrap="none" lIns="0" tIns="0" rIns="0" bIns="0" rtlCol="0" anchor="t"/>
          <a:lstStyle/>
          <a:p>
            <a:pPr marL="0" indent="0">
              <a:lnSpc>
                <a:spcPts val="2850"/>
              </a:lnSpc>
              <a:buNone/>
            </a:pPr>
            <a:r>
              <a:rPr lang="vi-VN" b="1" dirty="0">
                <a:solidFill>
                  <a:srgbClr val="39393C"/>
                </a:solidFill>
                <a:latin typeface="Playfair Display Bold" panose="00000800000000000000" pitchFamily="2" charset="0"/>
                <a:ea typeface="Open Sans" pitchFamily="34" charset="-122"/>
                <a:cs typeface="Open Sans" pitchFamily="34" charset="-120"/>
              </a:rPr>
              <a:t>Trình bày: Nguyễn Trần Vân Thịnh</a:t>
            </a:r>
          </a:p>
        </p:txBody>
      </p:sp>
      <p:sp>
        <p:nvSpPr>
          <p:cNvPr id="13" name="Text 2">
            <a:extLst>
              <a:ext uri="{FF2B5EF4-FFF2-40B4-BE49-F238E27FC236}">
                <a16:creationId xmlns:a16="http://schemas.microsoft.com/office/drawing/2014/main" id="{ABC24A66-59B1-6707-7610-E10B8C3AC14E}"/>
              </a:ext>
            </a:extLst>
          </p:cNvPr>
          <p:cNvSpPr/>
          <p:nvPr/>
        </p:nvSpPr>
        <p:spPr>
          <a:xfrm>
            <a:off x="6280189" y="5920859"/>
            <a:ext cx="7556421" cy="453509"/>
          </a:xfrm>
          <a:prstGeom prst="rect">
            <a:avLst/>
          </a:prstGeom>
          <a:noFill/>
          <a:ln/>
        </p:spPr>
        <p:txBody>
          <a:bodyPr wrap="none" lIns="0" tIns="0" rIns="0" bIns="0" rtlCol="0" anchor="t"/>
          <a:lstStyle/>
          <a:p>
            <a:pPr marL="0" indent="0">
              <a:lnSpc>
                <a:spcPts val="2850"/>
              </a:lnSpc>
              <a:buNone/>
            </a:pPr>
            <a:r>
              <a:rPr lang="vi-VN" b="1" dirty="0">
                <a:solidFill>
                  <a:srgbClr val="39393C"/>
                </a:solidFill>
                <a:latin typeface="Playfair Display Bold" panose="00000800000000000000" pitchFamily="2" charset="0"/>
                <a:ea typeface="Open Sans" pitchFamily="34" charset="-122"/>
                <a:cs typeface="Open Sans" pitchFamily="34" charset="-120"/>
              </a:rPr>
              <a:t>Thời gian: Tháng </a:t>
            </a:r>
            <a:r>
              <a:rPr lang="en-US" b="1" dirty="0">
                <a:solidFill>
                  <a:srgbClr val="39393C"/>
                </a:solidFill>
                <a:latin typeface="Playfair Display Bold" panose="00000800000000000000" pitchFamily="2" charset="0"/>
                <a:ea typeface="Open Sans" pitchFamily="34" charset="-122"/>
                <a:cs typeface="Open Sans" pitchFamily="34" charset="-120"/>
              </a:rPr>
              <a:t>08/2025</a:t>
            </a:r>
            <a:endParaRPr lang="en-US" b="1" dirty="0">
              <a:latin typeface="Playfair Display Bold" panose="00000800000000000000" pitchFamily="2" charset="0"/>
            </a:endParaRPr>
          </a:p>
        </p:txBody>
      </p:sp>
      <p:pic>
        <p:nvPicPr>
          <p:cNvPr id="14" name="Image 0">
            <a:extLst>
              <a:ext uri="{FF2B5EF4-FFF2-40B4-BE49-F238E27FC236}">
                <a16:creationId xmlns:a16="http://schemas.microsoft.com/office/drawing/2014/main" id="{86005FF3-604D-5CB8-0640-433E687BBE36}"/>
              </a:ext>
            </a:extLst>
          </p:cNvPr>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val="173457885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17B27AC-C3EB-5F24-644A-064063C9E235}"/>
              </a:ext>
            </a:extLst>
          </p:cNvPr>
          <p:cNvSpPr/>
          <p:nvPr/>
        </p:nvSpPr>
        <p:spPr>
          <a:xfrm>
            <a:off x="483513" y="379928"/>
            <a:ext cx="6327815" cy="431721"/>
          </a:xfrm>
          <a:prstGeom prst="rect">
            <a:avLst/>
          </a:prstGeom>
          <a:noFill/>
          <a:ln/>
        </p:spPr>
        <p:txBody>
          <a:bodyPr wrap="none" lIns="0" tIns="0" rIns="0" bIns="0" rtlCol="0" anchor="t"/>
          <a:lstStyle/>
          <a:p>
            <a:pPr marL="0" indent="0" algn="l">
              <a:lnSpc>
                <a:spcPts val="3400"/>
              </a:lnSpc>
              <a:buNone/>
            </a:pPr>
            <a:r>
              <a:rPr lang="en-US" sz="2700" b="1" dirty="0" err="1">
                <a:solidFill>
                  <a:srgbClr val="101014"/>
                </a:solidFill>
                <a:latin typeface="Playfair Display Bold" pitchFamily="34" charset="0"/>
                <a:ea typeface="Playfair Display Bold" pitchFamily="34" charset="-122"/>
                <a:cs typeface="Playfair Display Bold" pitchFamily="34" charset="-120"/>
              </a:rPr>
              <a:t>Phần</a:t>
            </a:r>
            <a:r>
              <a:rPr lang="en-US" sz="2700" b="1" dirty="0">
                <a:solidFill>
                  <a:srgbClr val="101014"/>
                </a:solidFill>
                <a:latin typeface="Playfair Display Bold" pitchFamily="34" charset="0"/>
                <a:ea typeface="Playfair Display Bold" pitchFamily="34" charset="-122"/>
                <a:cs typeface="Playfair Display Bold" pitchFamily="34" charset="-120"/>
              </a:rPr>
              <a:t> </a:t>
            </a:r>
            <a:r>
              <a:rPr lang="en-US" sz="2700" b="1" dirty="0" err="1">
                <a:solidFill>
                  <a:srgbClr val="101014"/>
                </a:solidFill>
                <a:latin typeface="Playfair Display Bold" pitchFamily="34" charset="0"/>
                <a:ea typeface="Playfair Display Bold" pitchFamily="34" charset="-122"/>
                <a:cs typeface="Playfair Display Bold" pitchFamily="34" charset="-120"/>
              </a:rPr>
              <a:t>Mềm</a:t>
            </a:r>
            <a:r>
              <a:rPr lang="vi-VN" sz="2700" b="1" dirty="0">
                <a:solidFill>
                  <a:srgbClr val="101014"/>
                </a:solidFill>
                <a:latin typeface="Playfair Display Bold" pitchFamily="34" charset="0"/>
                <a:ea typeface="Playfair Display Bold" pitchFamily="34" charset="-122"/>
                <a:cs typeface="Playfair Display Bold" pitchFamily="34" charset="-120"/>
              </a:rPr>
              <a:t> (VCU)</a:t>
            </a:r>
            <a:r>
              <a:rPr lang="en-US" sz="2700" b="1" dirty="0">
                <a:solidFill>
                  <a:srgbClr val="101014"/>
                </a:solidFill>
                <a:latin typeface="Playfair Display Bold" pitchFamily="34" charset="0"/>
                <a:ea typeface="Playfair Display Bold" pitchFamily="34" charset="-122"/>
                <a:cs typeface="Playfair Display Bold" pitchFamily="34" charset="-120"/>
              </a:rPr>
              <a:t>: Phát Triển HMI với Qt/QML</a:t>
            </a:r>
            <a:endParaRPr lang="en-US" sz="2700" dirty="0"/>
          </a:p>
        </p:txBody>
      </p:sp>
      <p:sp>
        <p:nvSpPr>
          <p:cNvPr id="4" name="Text 2">
            <a:extLst>
              <a:ext uri="{FF2B5EF4-FFF2-40B4-BE49-F238E27FC236}">
                <a16:creationId xmlns:a16="http://schemas.microsoft.com/office/drawing/2014/main" id="{5B98F7E7-E751-2347-5CA7-3B6BB6A54BF8}"/>
              </a:ext>
            </a:extLst>
          </p:cNvPr>
          <p:cNvSpPr/>
          <p:nvPr/>
        </p:nvSpPr>
        <p:spPr>
          <a:xfrm>
            <a:off x="483513" y="1510902"/>
            <a:ext cx="5263158" cy="1654986"/>
          </a:xfrm>
          <a:prstGeom prst="rect">
            <a:avLst/>
          </a:prstGeom>
          <a:noFill/>
          <a:ln/>
        </p:spPr>
        <p:txBody>
          <a:bodyPr wrap="none" lIns="0" tIns="0" rIns="0" bIns="0" rtlCol="0" anchor="t"/>
          <a:lstStyle/>
          <a:p>
            <a:pPr marL="342900" indent="-342900" algn="l">
              <a:lnSpc>
                <a:spcPct val="150000"/>
              </a:lnSpc>
              <a:buSzPct val="100000"/>
              <a:buChar char="•"/>
            </a:pPr>
            <a:r>
              <a:rPr lang="en-US" dirty="0">
                <a:solidFill>
                  <a:srgbClr val="39393C"/>
                </a:solidFill>
                <a:latin typeface="Open Sans" pitchFamily="34" charset="0"/>
                <a:ea typeface="Open Sans" pitchFamily="34" charset="-122"/>
                <a:cs typeface="Open Sans" pitchFamily="34" charset="-120"/>
              </a:rPr>
              <a:t>Qt 5 Framework</a:t>
            </a:r>
            <a:endParaRPr lang="vi-VN" dirty="0">
              <a:solidFill>
                <a:srgbClr val="39393C"/>
              </a:solidFill>
              <a:latin typeface="Open Sans" pitchFamily="34" charset="0"/>
              <a:ea typeface="Open Sans" pitchFamily="34" charset="-122"/>
              <a:cs typeface="Open Sans" pitchFamily="34" charset="-120"/>
            </a:endParaRPr>
          </a:p>
          <a:p>
            <a:pPr marL="342900" indent="-342900">
              <a:lnSpc>
                <a:spcPct val="150000"/>
              </a:lnSpc>
              <a:buSzPct val="100000"/>
              <a:buFontTx/>
              <a:buChar char="•"/>
            </a:pPr>
            <a:r>
              <a:rPr lang="en-US" dirty="0">
                <a:solidFill>
                  <a:srgbClr val="39393C"/>
                </a:solidFill>
                <a:latin typeface="Open Sans" pitchFamily="34" charset="0"/>
                <a:ea typeface="Open Sans" pitchFamily="34" charset="-122"/>
                <a:cs typeface="Open Sans" pitchFamily="34" charset="-120"/>
              </a:rPr>
              <a:t>QML </a:t>
            </a:r>
            <a:r>
              <a:rPr lang="en-US" dirty="0" err="1">
                <a:solidFill>
                  <a:srgbClr val="39393C"/>
                </a:solidFill>
                <a:latin typeface="Open Sans" pitchFamily="34" charset="0"/>
                <a:ea typeface="Open Sans" pitchFamily="34" charset="-122"/>
                <a:cs typeface="Open Sans" pitchFamily="34" charset="-120"/>
              </a:rPr>
              <a:t>cho</a:t>
            </a:r>
            <a:r>
              <a:rPr lang="en-US" dirty="0">
                <a:solidFill>
                  <a:srgbClr val="39393C"/>
                </a:solidFill>
                <a:latin typeface="Open Sans" pitchFamily="34" charset="0"/>
                <a:ea typeface="Open Sans" pitchFamily="34" charset="-122"/>
                <a:cs typeface="Open Sans" pitchFamily="34" charset="-120"/>
              </a:rPr>
              <a:t> UI </a:t>
            </a:r>
            <a:r>
              <a:rPr lang="en-US" dirty="0" err="1">
                <a:solidFill>
                  <a:srgbClr val="39393C"/>
                </a:solidFill>
                <a:latin typeface="Open Sans" pitchFamily="34" charset="0"/>
                <a:ea typeface="Open Sans" pitchFamily="34" charset="-122"/>
                <a:cs typeface="Open Sans" pitchFamily="34" charset="-120"/>
              </a:rPr>
              <a:t>hiệu</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năng</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cao</a:t>
            </a:r>
            <a:endParaRPr lang="en-US" dirty="0"/>
          </a:p>
          <a:p>
            <a:pPr marL="342900" indent="-342900" algn="l">
              <a:lnSpc>
                <a:spcPct val="150000"/>
              </a:lnSpc>
              <a:buSzPct val="100000"/>
              <a:buChar char="•"/>
            </a:pPr>
            <a:r>
              <a:rPr lang="vi-VN" dirty="0">
                <a:solidFill>
                  <a:srgbClr val="39393C"/>
                </a:solidFill>
                <a:latin typeface="Open Sans" pitchFamily="34" charset="0"/>
                <a:ea typeface="Open Sans" pitchFamily="34" charset="-122"/>
                <a:cs typeface="Open Sans" pitchFamily="34" charset="-120"/>
              </a:rPr>
              <a:t>C++ cho xử lý backend</a:t>
            </a:r>
          </a:p>
          <a:p>
            <a:pPr marL="342900" indent="-342900" algn="l">
              <a:lnSpc>
                <a:spcPct val="150000"/>
              </a:lnSpc>
              <a:buSzPct val="100000"/>
              <a:buChar char="•"/>
            </a:pPr>
            <a:r>
              <a:rPr lang="vi-VN" dirty="0">
                <a:solidFill>
                  <a:srgbClr val="39393C"/>
                </a:solidFill>
                <a:latin typeface="Open Sans" pitchFamily="34" charset="0"/>
                <a:ea typeface="Open Sans" pitchFamily="34" charset="-122"/>
                <a:cs typeface="Open Sans" pitchFamily="34" charset="-120"/>
              </a:rPr>
              <a:t>QtQuick Controls</a:t>
            </a:r>
            <a:endParaRPr lang="en-US" dirty="0"/>
          </a:p>
        </p:txBody>
      </p:sp>
      <p:sp>
        <p:nvSpPr>
          <p:cNvPr id="9" name="Text 7">
            <a:extLst>
              <a:ext uri="{FF2B5EF4-FFF2-40B4-BE49-F238E27FC236}">
                <a16:creationId xmlns:a16="http://schemas.microsoft.com/office/drawing/2014/main" id="{9E1D4A63-EA73-F81D-009C-F8AFC298DF1F}"/>
              </a:ext>
            </a:extLst>
          </p:cNvPr>
          <p:cNvSpPr/>
          <p:nvPr/>
        </p:nvSpPr>
        <p:spPr>
          <a:xfrm>
            <a:off x="508719" y="3865773"/>
            <a:ext cx="5263158" cy="1734806"/>
          </a:xfrm>
          <a:prstGeom prst="rect">
            <a:avLst/>
          </a:prstGeom>
          <a:noFill/>
          <a:ln/>
        </p:spPr>
        <p:txBody>
          <a:bodyPr wrap="none" lIns="0" tIns="0" rIns="0" bIns="0" rtlCol="0" anchor="t"/>
          <a:lstStyle/>
          <a:p>
            <a:pPr marL="342900" indent="-342900" algn="l">
              <a:lnSpc>
                <a:spcPct val="150000"/>
              </a:lnSpc>
              <a:buSzPct val="100000"/>
              <a:buChar char="•"/>
            </a:pPr>
            <a:r>
              <a:rPr lang="en-US" dirty="0">
                <a:solidFill>
                  <a:srgbClr val="39393C"/>
                </a:solidFill>
                <a:latin typeface="Open Sans" pitchFamily="34" charset="0"/>
                <a:ea typeface="Open Sans" pitchFamily="34" charset="-122"/>
                <a:cs typeface="Open Sans" pitchFamily="34" charset="-120"/>
              </a:rPr>
              <a:t>Hiệu năng cao trên phần cứng </a:t>
            </a:r>
            <a:r>
              <a:rPr lang="en-US" dirty="0" err="1">
                <a:solidFill>
                  <a:srgbClr val="39393C"/>
                </a:solidFill>
                <a:latin typeface="Open Sans" pitchFamily="34" charset="0"/>
                <a:ea typeface="Open Sans" pitchFamily="34" charset="-122"/>
                <a:cs typeface="Open Sans" pitchFamily="34" charset="-120"/>
              </a:rPr>
              <a:t>hạn</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chế</a:t>
            </a:r>
            <a:endParaRPr lang="vi-VN" dirty="0">
              <a:solidFill>
                <a:srgbClr val="39393C"/>
              </a:solidFill>
              <a:latin typeface="Open Sans" pitchFamily="34" charset="0"/>
              <a:ea typeface="Open Sans" pitchFamily="34" charset="-122"/>
              <a:cs typeface="Open Sans" pitchFamily="34" charset="-120"/>
            </a:endParaRPr>
          </a:p>
          <a:p>
            <a:pPr marL="342900" indent="-342900">
              <a:lnSpc>
                <a:spcPct val="150000"/>
              </a:lnSpc>
              <a:buSzPct val="100000"/>
              <a:buFontTx/>
              <a:buChar char="•"/>
            </a:pPr>
            <a:r>
              <a:rPr lang="en-US" sz="1800" dirty="0">
                <a:solidFill>
                  <a:srgbClr val="39393C"/>
                </a:solidFill>
                <a:latin typeface="Open Sans" pitchFamily="34" charset="0"/>
                <a:ea typeface="Open Sans" pitchFamily="34" charset="-122"/>
                <a:cs typeface="Open Sans" pitchFamily="34" charset="-120"/>
              </a:rPr>
              <a:t>Binding </a:t>
            </a:r>
            <a:r>
              <a:rPr lang="en-US" sz="1800" dirty="0" err="1">
                <a:solidFill>
                  <a:srgbClr val="39393C"/>
                </a:solidFill>
                <a:latin typeface="Open Sans" pitchFamily="34" charset="0"/>
                <a:ea typeface="Open Sans" pitchFamily="34" charset="-122"/>
                <a:cs typeface="Open Sans" pitchFamily="34" charset="-120"/>
              </a:rPr>
              <a:t>dữ</a:t>
            </a:r>
            <a:r>
              <a:rPr lang="en-US" sz="1800" dirty="0">
                <a:solidFill>
                  <a:srgbClr val="39393C"/>
                </a:solidFill>
                <a:latin typeface="Open Sans" pitchFamily="34" charset="0"/>
                <a:ea typeface="Open Sans" pitchFamily="34" charset="-122"/>
                <a:cs typeface="Open Sans" pitchFamily="34" charset="-120"/>
              </a:rPr>
              <a:t> </a:t>
            </a:r>
            <a:r>
              <a:rPr lang="en-US" sz="1800" dirty="0" err="1">
                <a:solidFill>
                  <a:srgbClr val="39393C"/>
                </a:solidFill>
                <a:latin typeface="Open Sans" pitchFamily="34" charset="0"/>
                <a:ea typeface="Open Sans" pitchFamily="34" charset="-122"/>
                <a:cs typeface="Open Sans" pitchFamily="34" charset="-120"/>
              </a:rPr>
              <a:t>liệu</a:t>
            </a:r>
            <a:r>
              <a:rPr lang="en-US" sz="1800" dirty="0">
                <a:solidFill>
                  <a:srgbClr val="39393C"/>
                </a:solidFill>
                <a:latin typeface="Open Sans" pitchFamily="34" charset="0"/>
                <a:ea typeface="Open Sans" pitchFamily="34" charset="-122"/>
                <a:cs typeface="Open Sans" pitchFamily="34" charset="-120"/>
              </a:rPr>
              <a:t> </a:t>
            </a:r>
            <a:r>
              <a:rPr lang="en-US" sz="1800" dirty="0" err="1">
                <a:solidFill>
                  <a:srgbClr val="39393C"/>
                </a:solidFill>
                <a:latin typeface="Open Sans" pitchFamily="34" charset="0"/>
                <a:ea typeface="Open Sans" pitchFamily="34" charset="-122"/>
                <a:cs typeface="Open Sans" pitchFamily="34" charset="-120"/>
              </a:rPr>
              <a:t>trực</a:t>
            </a:r>
            <a:r>
              <a:rPr lang="en-US" sz="1800" dirty="0">
                <a:solidFill>
                  <a:srgbClr val="39393C"/>
                </a:solidFill>
                <a:latin typeface="Open Sans" pitchFamily="34" charset="0"/>
                <a:ea typeface="Open Sans" pitchFamily="34" charset="-122"/>
                <a:cs typeface="Open Sans" pitchFamily="34" charset="-120"/>
              </a:rPr>
              <a:t> </a:t>
            </a:r>
            <a:r>
              <a:rPr lang="en-US" sz="1800" dirty="0" err="1">
                <a:solidFill>
                  <a:srgbClr val="39393C"/>
                </a:solidFill>
                <a:latin typeface="Open Sans" pitchFamily="34" charset="0"/>
                <a:ea typeface="Open Sans" pitchFamily="34" charset="-122"/>
                <a:cs typeface="Open Sans" pitchFamily="34" charset="-120"/>
              </a:rPr>
              <a:t>tiếp</a:t>
            </a:r>
            <a:r>
              <a:rPr lang="en-US" sz="1800" dirty="0">
                <a:solidFill>
                  <a:srgbClr val="39393C"/>
                </a:solidFill>
                <a:latin typeface="Open Sans" pitchFamily="34" charset="0"/>
                <a:ea typeface="Open Sans" pitchFamily="34" charset="-122"/>
                <a:cs typeface="Open Sans" pitchFamily="34" charset="-120"/>
              </a:rPr>
              <a:t> </a:t>
            </a:r>
            <a:r>
              <a:rPr lang="en-US" sz="1800" dirty="0" err="1">
                <a:solidFill>
                  <a:srgbClr val="39393C"/>
                </a:solidFill>
                <a:latin typeface="Open Sans" pitchFamily="34" charset="0"/>
                <a:ea typeface="Open Sans" pitchFamily="34" charset="-122"/>
                <a:cs typeface="Open Sans" pitchFamily="34" charset="-120"/>
              </a:rPr>
              <a:t>từ</a:t>
            </a:r>
            <a:r>
              <a:rPr lang="en-US" sz="1800" dirty="0">
                <a:solidFill>
                  <a:srgbClr val="39393C"/>
                </a:solidFill>
                <a:latin typeface="Open Sans" pitchFamily="34" charset="0"/>
                <a:ea typeface="Open Sans" pitchFamily="34" charset="-122"/>
                <a:cs typeface="Open Sans" pitchFamily="34" charset="-120"/>
              </a:rPr>
              <a:t> C++</a:t>
            </a:r>
            <a:endParaRPr lang="en-US" sz="1800" dirty="0"/>
          </a:p>
          <a:p>
            <a:pPr marL="342900" indent="-342900" algn="l">
              <a:lnSpc>
                <a:spcPct val="150000"/>
              </a:lnSpc>
              <a:buSzPct val="100000"/>
              <a:buChar char="•"/>
            </a:pPr>
            <a:r>
              <a:rPr lang="vi-VN" dirty="0">
                <a:solidFill>
                  <a:srgbClr val="39393C"/>
                </a:solidFill>
                <a:latin typeface="Open Sans" pitchFamily="34" charset="0"/>
                <a:ea typeface="Open Sans" pitchFamily="34" charset="-122"/>
                <a:cs typeface="Open Sans" pitchFamily="34" charset="-120"/>
              </a:rPr>
              <a:t>Hỗ trợ đa nền tảng</a:t>
            </a:r>
          </a:p>
          <a:p>
            <a:pPr marL="342900" indent="-342900" algn="l">
              <a:lnSpc>
                <a:spcPct val="150000"/>
              </a:lnSpc>
              <a:buSzPct val="100000"/>
              <a:buChar char="•"/>
            </a:pPr>
            <a:r>
              <a:rPr lang="vi-VN" dirty="0">
                <a:solidFill>
                  <a:srgbClr val="39393C"/>
                </a:solidFill>
                <a:latin typeface="Open Sans" pitchFamily="34" charset="0"/>
                <a:ea typeface="Open Sans" pitchFamily="34" charset="-122"/>
                <a:cs typeface="Open Sans" pitchFamily="34" charset="-120"/>
              </a:rPr>
              <a:t>Chạy mượt mà</a:t>
            </a:r>
            <a:endParaRPr lang="en-US" dirty="0"/>
          </a:p>
        </p:txBody>
      </p:sp>
      <p:pic>
        <p:nvPicPr>
          <p:cNvPr id="13" name="Image 0" descr="preencoded.png">
            <a:extLst>
              <a:ext uri="{FF2B5EF4-FFF2-40B4-BE49-F238E27FC236}">
                <a16:creationId xmlns:a16="http://schemas.microsoft.com/office/drawing/2014/main" id="{36712F46-97B4-8D10-7D32-2E260502C0DA}"/>
              </a:ext>
            </a:extLst>
          </p:cNvPr>
          <p:cNvPicPr>
            <a:picLocks noChangeAspect="1"/>
          </p:cNvPicPr>
          <p:nvPr/>
        </p:nvPicPr>
        <p:blipFill>
          <a:blip r:embed="rId2"/>
          <a:srcRect t="14169" b="14523"/>
          <a:stretch/>
        </p:blipFill>
        <p:spPr>
          <a:xfrm>
            <a:off x="6083736" y="1222625"/>
            <a:ext cx="8063151" cy="5749557"/>
          </a:xfrm>
          <a:prstGeom prst="rect">
            <a:avLst/>
          </a:prstGeom>
        </p:spPr>
      </p:pic>
      <p:sp>
        <p:nvSpPr>
          <p:cNvPr id="14" name="Text 11">
            <a:extLst>
              <a:ext uri="{FF2B5EF4-FFF2-40B4-BE49-F238E27FC236}">
                <a16:creationId xmlns:a16="http://schemas.microsoft.com/office/drawing/2014/main" id="{8EE2DB33-EA38-1444-FD4B-F80615825902}"/>
              </a:ext>
            </a:extLst>
          </p:cNvPr>
          <p:cNvSpPr/>
          <p:nvPr/>
        </p:nvSpPr>
        <p:spPr>
          <a:xfrm>
            <a:off x="6083736" y="7096851"/>
            <a:ext cx="8063151" cy="628152"/>
          </a:xfrm>
          <a:prstGeom prst="rect">
            <a:avLst/>
          </a:prstGeom>
          <a:noFill/>
          <a:ln/>
        </p:spPr>
        <p:txBody>
          <a:bodyPr wrap="square" lIns="0" tIns="0" rIns="0" bIns="0" rtlCol="0" anchor="t"/>
          <a:lstStyle/>
          <a:p>
            <a:pPr marL="0" indent="0" algn="l">
              <a:lnSpc>
                <a:spcPct val="140000"/>
              </a:lnSpc>
              <a:buNone/>
            </a:pPr>
            <a:r>
              <a:rPr lang="en-US" sz="1450" dirty="0">
                <a:solidFill>
                  <a:srgbClr val="39393C"/>
                </a:solidFill>
                <a:latin typeface="Open Sans" pitchFamily="34" charset="0"/>
                <a:ea typeface="Open Sans" pitchFamily="34" charset="-122"/>
                <a:cs typeface="Open Sans" pitchFamily="34" charset="-120"/>
              </a:rPr>
              <a:t>Giao diện người dùng được thiết kế với nguyên tắc </a:t>
            </a:r>
            <a:r>
              <a:rPr lang="en-US" sz="1450" b="1" dirty="0">
                <a:solidFill>
                  <a:srgbClr val="39393C"/>
                </a:solidFill>
                <a:latin typeface="Open Sans" pitchFamily="34" charset="0"/>
                <a:ea typeface="Open Sans" pitchFamily="34" charset="-122"/>
                <a:cs typeface="Open Sans" pitchFamily="34" charset="-120"/>
              </a:rPr>
              <a:t>UX tiên tiến</a:t>
            </a:r>
            <a:r>
              <a:rPr lang="en-US" sz="1450" dirty="0">
                <a:solidFill>
                  <a:srgbClr val="39393C"/>
                </a:solidFill>
                <a:latin typeface="Open Sans" pitchFamily="34" charset="0"/>
                <a:ea typeface="Open Sans" pitchFamily="34" charset="-122"/>
                <a:cs typeface="Open Sans" pitchFamily="34" charset="-120"/>
              </a:rPr>
              <a:t> - thông tin quan trọng nhất hiển thị rõ ràng nhất, các thao tác thường xuyên dễ dàng tiếp cận.</a:t>
            </a:r>
            <a:endParaRPr lang="en-US" sz="1450" dirty="0"/>
          </a:p>
        </p:txBody>
      </p:sp>
      <p:pic>
        <p:nvPicPr>
          <p:cNvPr id="5122" name="Picture 2">
            <a:extLst>
              <a:ext uri="{FF2B5EF4-FFF2-40B4-BE49-F238E27FC236}">
                <a16:creationId xmlns:a16="http://schemas.microsoft.com/office/drawing/2014/main" id="{3BF30EF5-E14C-5C33-1B7A-412F3C8D9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738" y="1957228"/>
            <a:ext cx="7285145" cy="42740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0">
            <a:extLst>
              <a:ext uri="{FF2B5EF4-FFF2-40B4-BE49-F238E27FC236}">
                <a16:creationId xmlns:a16="http://schemas.microsoft.com/office/drawing/2014/main" id="{33E72F50-028B-A896-1022-A37515B8F564}"/>
              </a:ext>
            </a:extLst>
          </p:cNvPr>
          <p:cNvSpPr/>
          <p:nvPr/>
        </p:nvSpPr>
        <p:spPr>
          <a:xfrm>
            <a:off x="483512" y="1011681"/>
            <a:ext cx="6327815" cy="431721"/>
          </a:xfrm>
          <a:prstGeom prst="rect">
            <a:avLst/>
          </a:prstGeom>
          <a:noFill/>
          <a:ln/>
        </p:spPr>
        <p:txBody>
          <a:bodyPr wrap="none" lIns="0" tIns="0" rIns="0" bIns="0" rtlCol="0" anchor="t"/>
          <a:lstStyle/>
          <a:p>
            <a:pPr marL="0" indent="0" algn="l">
              <a:lnSpc>
                <a:spcPts val="3400"/>
              </a:lnSpc>
              <a:buNone/>
            </a:pPr>
            <a:r>
              <a:rPr lang="vi-VN" sz="2700" b="1" dirty="0">
                <a:solidFill>
                  <a:srgbClr val="101014"/>
                </a:solidFill>
                <a:latin typeface="Playfair Display Bold" pitchFamily="34" charset="0"/>
                <a:ea typeface="Playfair Display Bold" pitchFamily="34" charset="-122"/>
                <a:cs typeface="Playfair Display Bold" pitchFamily="34" charset="-120"/>
              </a:rPr>
              <a:t>Công nghệ sử dụng</a:t>
            </a:r>
          </a:p>
        </p:txBody>
      </p:sp>
      <p:sp>
        <p:nvSpPr>
          <p:cNvPr id="16" name="Text 0">
            <a:extLst>
              <a:ext uri="{FF2B5EF4-FFF2-40B4-BE49-F238E27FC236}">
                <a16:creationId xmlns:a16="http://schemas.microsoft.com/office/drawing/2014/main" id="{1B0A7D93-568B-808F-4EB5-000C1CF4A698}"/>
              </a:ext>
            </a:extLst>
          </p:cNvPr>
          <p:cNvSpPr/>
          <p:nvPr/>
        </p:nvSpPr>
        <p:spPr>
          <a:xfrm>
            <a:off x="508719" y="3361963"/>
            <a:ext cx="6327815" cy="431721"/>
          </a:xfrm>
          <a:prstGeom prst="rect">
            <a:avLst/>
          </a:prstGeom>
          <a:noFill/>
          <a:ln/>
        </p:spPr>
        <p:txBody>
          <a:bodyPr wrap="none" lIns="0" tIns="0" rIns="0" bIns="0" rtlCol="0" anchor="t"/>
          <a:lstStyle/>
          <a:p>
            <a:pPr marL="0" indent="0" algn="l">
              <a:lnSpc>
                <a:spcPts val="3400"/>
              </a:lnSpc>
              <a:buNone/>
            </a:pPr>
            <a:r>
              <a:rPr lang="vi-VN" sz="2700" b="1" dirty="0">
                <a:solidFill>
                  <a:srgbClr val="101014"/>
                </a:solidFill>
                <a:latin typeface="Playfair Display Bold" pitchFamily="34" charset="0"/>
                <a:ea typeface="Playfair Display Bold" pitchFamily="34" charset="-122"/>
                <a:cs typeface="Playfair Display Bold" pitchFamily="34" charset="-120"/>
              </a:rPr>
              <a:t>Ưu điểm</a:t>
            </a:r>
          </a:p>
        </p:txBody>
      </p:sp>
      <p:sp>
        <p:nvSpPr>
          <p:cNvPr id="17" name="Text 12">
            <a:extLst>
              <a:ext uri="{FF2B5EF4-FFF2-40B4-BE49-F238E27FC236}">
                <a16:creationId xmlns:a16="http://schemas.microsoft.com/office/drawing/2014/main" id="{1BAC6D17-4A93-AD4C-03D8-F30554D44955}"/>
              </a:ext>
            </a:extLst>
          </p:cNvPr>
          <p:cNvSpPr/>
          <p:nvPr/>
        </p:nvSpPr>
        <p:spPr>
          <a:xfrm>
            <a:off x="508719" y="7096851"/>
            <a:ext cx="6117017" cy="628152"/>
          </a:xfrm>
          <a:prstGeom prst="rect">
            <a:avLst/>
          </a:prstGeom>
          <a:noFill/>
          <a:ln/>
        </p:spPr>
        <p:txBody>
          <a:bodyPr wrap="none" lIns="0" tIns="0" rIns="0" bIns="0" rtlCol="0" anchor="t"/>
          <a:lstStyle/>
          <a:p>
            <a:pPr marL="0" indent="0" algn="l">
              <a:lnSpc>
                <a:spcPts val="2350"/>
              </a:lnSpc>
              <a:buNone/>
            </a:pPr>
            <a:r>
              <a:rPr lang="en-US" sz="1450" dirty="0" err="1">
                <a:solidFill>
                  <a:srgbClr val="39393C"/>
                </a:solidFill>
                <a:latin typeface="Open Sans" pitchFamily="34" charset="0"/>
                <a:ea typeface="Open Sans" pitchFamily="34" charset="-122"/>
                <a:cs typeface="Open Sans" pitchFamily="34" charset="-120"/>
              </a:rPr>
              <a:t>Mã</a:t>
            </a:r>
            <a:r>
              <a:rPr lang="en-US" sz="1450" dirty="0">
                <a:solidFill>
                  <a:srgbClr val="39393C"/>
                </a:solidFill>
                <a:latin typeface="Open Sans" pitchFamily="34" charset="0"/>
                <a:ea typeface="Open Sans" pitchFamily="34" charset="-122"/>
                <a:cs typeface="Open Sans" pitchFamily="34" charset="-120"/>
              </a:rPr>
              <a:t> </a:t>
            </a:r>
            <a:r>
              <a:rPr lang="en-US" sz="1450" dirty="0" err="1">
                <a:solidFill>
                  <a:srgbClr val="39393C"/>
                </a:solidFill>
                <a:latin typeface="Open Sans" pitchFamily="34" charset="0"/>
                <a:ea typeface="Open Sans" pitchFamily="34" charset="-122"/>
                <a:cs typeface="Open Sans" pitchFamily="34" charset="-120"/>
              </a:rPr>
              <a:t>nguồn</a:t>
            </a:r>
            <a:r>
              <a:rPr lang="en-US" sz="1450" dirty="0">
                <a:solidFill>
                  <a:srgbClr val="39393C"/>
                </a:solidFill>
                <a:latin typeface="Open Sans" pitchFamily="34" charset="0"/>
                <a:ea typeface="Open Sans" pitchFamily="34" charset="-122"/>
                <a:cs typeface="Open Sans" pitchFamily="34" charset="-120"/>
              </a:rPr>
              <a:t>: </a:t>
            </a:r>
            <a:br>
              <a:rPr lang="vi-VN" sz="1450" dirty="0">
                <a:solidFill>
                  <a:srgbClr val="39393C"/>
                </a:solidFill>
                <a:latin typeface="Open Sans" pitchFamily="34" charset="0"/>
                <a:ea typeface="Open Sans" pitchFamily="34" charset="-122"/>
                <a:cs typeface="Open Sans" pitchFamily="34" charset="-120"/>
              </a:rPr>
            </a:br>
            <a:r>
              <a:rPr lang="en-US" sz="1450" dirty="0">
                <a:solidFill>
                  <a:srgbClr val="39393C"/>
                </a:solidFill>
                <a:latin typeface="Open Sans" pitchFamily="34" charset="0"/>
                <a:ea typeface="Open Sans" pitchFamily="34" charset="-122"/>
                <a:cs typeface="Open Sans" pitchFamily="34" charset="-120"/>
                <a:hlinkClick r:id="rId4"/>
              </a:rPr>
              <a:t>github.com/Tdieney/</a:t>
            </a:r>
            <a:r>
              <a:rPr lang="en-US" sz="1450" dirty="0" err="1">
                <a:solidFill>
                  <a:srgbClr val="39393C"/>
                </a:solidFill>
                <a:latin typeface="Open Sans" pitchFamily="34" charset="0"/>
                <a:ea typeface="Open Sans" pitchFamily="34" charset="-122"/>
                <a:cs typeface="Open Sans" pitchFamily="34" charset="-120"/>
                <a:hlinkClick r:id="rId4"/>
              </a:rPr>
              <a:t>VCU_Cluster_System</a:t>
            </a:r>
            <a:r>
              <a:rPr lang="en-US" sz="1450" dirty="0">
                <a:solidFill>
                  <a:srgbClr val="39393C"/>
                </a:solidFill>
                <a:latin typeface="Open Sans" pitchFamily="34" charset="0"/>
                <a:ea typeface="Open Sans" pitchFamily="34" charset="-122"/>
                <a:cs typeface="Open Sans" pitchFamily="34" charset="-120"/>
                <a:hlinkClick r:id="rId4"/>
              </a:rPr>
              <a:t>/tree/main/software</a:t>
            </a:r>
            <a:endParaRPr lang="en-US" sz="1450" dirty="0"/>
          </a:p>
        </p:txBody>
      </p:sp>
    </p:spTree>
    <p:extLst>
      <p:ext uri="{BB962C8B-B14F-4D97-AF65-F5344CB8AC3E}">
        <p14:creationId xmlns:p14="http://schemas.microsoft.com/office/powerpoint/2010/main" val="243352105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4736426-406A-EBE6-5478-4061C331FED6}"/>
              </a:ext>
            </a:extLst>
          </p:cNvPr>
          <p:cNvSpPr/>
          <p:nvPr/>
        </p:nvSpPr>
        <p:spPr>
          <a:xfrm>
            <a:off x="653653" y="513755"/>
            <a:ext cx="11330366" cy="583644"/>
          </a:xfrm>
          <a:prstGeom prst="rect">
            <a:avLst/>
          </a:prstGeom>
          <a:noFill/>
          <a:ln/>
        </p:spPr>
        <p:txBody>
          <a:bodyPr wrap="none" lIns="0" tIns="0" rIns="0" bIns="0" rtlCol="0" anchor="t"/>
          <a:lstStyle/>
          <a:p>
            <a:pPr marL="0" indent="0" algn="l">
              <a:lnSpc>
                <a:spcPts val="4550"/>
              </a:lnSpc>
              <a:buNone/>
            </a:pPr>
            <a:r>
              <a:rPr lang="en-US" sz="3650" b="1" dirty="0" err="1">
                <a:solidFill>
                  <a:srgbClr val="101014"/>
                </a:solidFill>
                <a:latin typeface="Playfair Display Bold" pitchFamily="34" charset="0"/>
                <a:ea typeface="Playfair Display Bold" pitchFamily="34" charset="-122"/>
                <a:cs typeface="Playfair Display Bold" pitchFamily="34" charset="-120"/>
              </a:rPr>
              <a:t>Phần</a:t>
            </a:r>
            <a:r>
              <a:rPr lang="en-US" sz="3650" b="1" dirty="0">
                <a:solidFill>
                  <a:srgbClr val="101014"/>
                </a:solidFill>
                <a:latin typeface="Playfair Display Bold" pitchFamily="34" charset="0"/>
                <a:ea typeface="Playfair Display Bold" pitchFamily="34" charset="-122"/>
                <a:cs typeface="Playfair Display Bold" pitchFamily="34" charset="-120"/>
              </a:rPr>
              <a:t> </a:t>
            </a:r>
            <a:r>
              <a:rPr lang="en-US" sz="3650" b="1" dirty="0" err="1">
                <a:solidFill>
                  <a:srgbClr val="101014"/>
                </a:solidFill>
                <a:latin typeface="Playfair Display Bold" pitchFamily="34" charset="0"/>
                <a:ea typeface="Playfair Display Bold" pitchFamily="34" charset="-122"/>
                <a:cs typeface="Playfair Display Bold" pitchFamily="34" charset="-120"/>
              </a:rPr>
              <a:t>Mềm</a:t>
            </a:r>
            <a:r>
              <a:rPr lang="vi-VN" sz="3650" b="1" dirty="0">
                <a:solidFill>
                  <a:srgbClr val="101014"/>
                </a:solidFill>
                <a:latin typeface="Playfair Display Bold" pitchFamily="34" charset="0"/>
                <a:ea typeface="Playfair Display Bold" pitchFamily="34" charset="-122"/>
                <a:cs typeface="Playfair Display Bold" pitchFamily="34" charset="-120"/>
              </a:rPr>
              <a:t> (VCU)</a:t>
            </a:r>
            <a:r>
              <a:rPr lang="en-US" sz="3650" b="1" dirty="0">
                <a:solidFill>
                  <a:srgbClr val="101014"/>
                </a:solidFill>
                <a:latin typeface="Playfair Display Bold" pitchFamily="34" charset="0"/>
                <a:ea typeface="Playfair Display Bold" pitchFamily="34" charset="-122"/>
                <a:cs typeface="Playfair Display Bold" pitchFamily="34" charset="-120"/>
              </a:rPr>
              <a:t>: Giao Thức CAN &amp; </a:t>
            </a:r>
            <a:r>
              <a:rPr lang="vi-VN" sz="3650" b="1" dirty="0">
                <a:solidFill>
                  <a:srgbClr val="101014"/>
                </a:solidFill>
                <a:latin typeface="Playfair Display Bold" pitchFamily="34" charset="0"/>
                <a:ea typeface="Playfair Display Bold" pitchFamily="34" charset="-122"/>
                <a:cs typeface="Playfair Display Bold" pitchFamily="34" charset="-120"/>
              </a:rPr>
              <a:t>File </a:t>
            </a:r>
            <a:r>
              <a:rPr lang="en-US" sz="3650" b="1" dirty="0" err="1">
                <a:solidFill>
                  <a:srgbClr val="101014"/>
                </a:solidFill>
                <a:latin typeface="Playfair Display Bold" pitchFamily="34" charset="0"/>
                <a:ea typeface="Playfair Display Bold" pitchFamily="34" charset="-122"/>
                <a:cs typeface="Playfair Display Bold" pitchFamily="34" charset="-120"/>
              </a:rPr>
              <a:t>Cấu</a:t>
            </a:r>
            <a:r>
              <a:rPr lang="en-US" sz="3650" b="1" dirty="0">
                <a:solidFill>
                  <a:srgbClr val="101014"/>
                </a:solidFill>
                <a:latin typeface="Playfair Display Bold" pitchFamily="34" charset="0"/>
                <a:ea typeface="Playfair Display Bold" pitchFamily="34" charset="-122"/>
                <a:cs typeface="Playfair Display Bold" pitchFamily="34" charset="-120"/>
              </a:rPr>
              <a:t> Hình</a:t>
            </a:r>
            <a:endParaRPr lang="en-US" sz="3650" dirty="0"/>
          </a:p>
        </p:txBody>
      </p:sp>
      <p:sp>
        <p:nvSpPr>
          <p:cNvPr id="3" name="Text 1">
            <a:extLst>
              <a:ext uri="{FF2B5EF4-FFF2-40B4-BE49-F238E27FC236}">
                <a16:creationId xmlns:a16="http://schemas.microsoft.com/office/drawing/2014/main" id="{8381D898-402F-2F7C-5273-00B4A2032E5E}"/>
              </a:ext>
            </a:extLst>
          </p:cNvPr>
          <p:cNvSpPr/>
          <p:nvPr/>
        </p:nvSpPr>
        <p:spPr>
          <a:xfrm>
            <a:off x="653653" y="1564243"/>
            <a:ext cx="2334816" cy="291822"/>
          </a:xfrm>
          <a:prstGeom prst="rect">
            <a:avLst/>
          </a:prstGeom>
          <a:noFill/>
          <a:ln/>
        </p:spPr>
        <p:txBody>
          <a:bodyPr wrap="none" lIns="0" tIns="0" rIns="0" bIns="0" rtlCol="0" anchor="t"/>
          <a:lstStyle/>
          <a:p>
            <a:pPr marL="0" indent="0" algn="l">
              <a:lnSpc>
                <a:spcPts val="2250"/>
              </a:lnSpc>
              <a:buNone/>
            </a:pPr>
            <a:r>
              <a:rPr lang="en-US" sz="2400" b="1" dirty="0">
                <a:solidFill>
                  <a:srgbClr val="101014"/>
                </a:solidFill>
                <a:latin typeface="Playfair Display Bold" pitchFamily="34" charset="0"/>
                <a:ea typeface="Playfair Display Bold" pitchFamily="34" charset="-122"/>
                <a:cs typeface="Playfair Display Bold" pitchFamily="34" charset="-120"/>
              </a:rPr>
              <a:t>Giao Thức CAN Bus</a:t>
            </a:r>
            <a:endParaRPr lang="en-US" sz="2400" dirty="0"/>
          </a:p>
        </p:txBody>
      </p:sp>
      <p:sp>
        <p:nvSpPr>
          <p:cNvPr id="4" name="Text 2">
            <a:extLst>
              <a:ext uri="{FF2B5EF4-FFF2-40B4-BE49-F238E27FC236}">
                <a16:creationId xmlns:a16="http://schemas.microsoft.com/office/drawing/2014/main" id="{03E86AEF-EA10-8E11-8761-8E3E86852BC7}"/>
              </a:ext>
            </a:extLst>
          </p:cNvPr>
          <p:cNvSpPr/>
          <p:nvPr/>
        </p:nvSpPr>
        <p:spPr>
          <a:xfrm>
            <a:off x="653653" y="2042755"/>
            <a:ext cx="6433780" cy="1842431"/>
          </a:xfrm>
          <a:prstGeom prst="rect">
            <a:avLst/>
          </a:prstGeom>
          <a:noFill/>
          <a:ln/>
        </p:spPr>
        <p:txBody>
          <a:bodyPr wrap="none" lIns="0" tIns="0" rIns="0" bIns="0" rtlCol="0" anchor="t"/>
          <a:lstStyle/>
          <a:p>
            <a:pPr marL="342900" indent="-342900" algn="l">
              <a:lnSpc>
                <a:spcPct val="150000"/>
              </a:lnSpc>
              <a:buSzPct val="100000"/>
              <a:buChar char="•"/>
            </a:pPr>
            <a:r>
              <a:rPr lang="en-US" dirty="0">
                <a:solidFill>
                  <a:srgbClr val="39393C"/>
                </a:solidFill>
                <a:latin typeface="Open Sans" pitchFamily="34" charset="0"/>
                <a:ea typeface="Open Sans" pitchFamily="34" charset="-122"/>
                <a:cs typeface="Open Sans" pitchFamily="34" charset="-120"/>
              </a:rPr>
              <a:t>Tốc độ: </a:t>
            </a:r>
            <a:r>
              <a:rPr lang="vi-VN" dirty="0">
                <a:solidFill>
                  <a:srgbClr val="39393C"/>
                </a:solidFill>
                <a:latin typeface="Open Sans" pitchFamily="34" charset="0"/>
                <a:ea typeface="Open Sans" pitchFamily="34" charset="-122"/>
                <a:cs typeface="Open Sans" pitchFamily="34" charset="-120"/>
              </a:rPr>
              <a:t>1</a:t>
            </a:r>
            <a:r>
              <a:rPr lang="en-US" dirty="0">
                <a:solidFill>
                  <a:srgbClr val="39393C"/>
                </a:solidFill>
                <a:latin typeface="Open Sans" pitchFamily="34" charset="0"/>
                <a:ea typeface="Open Sans" pitchFamily="34" charset="-122"/>
                <a:cs typeface="Open Sans" pitchFamily="34" charset="-120"/>
              </a:rPr>
              <a:t> </a:t>
            </a:r>
            <a:r>
              <a:rPr lang="vi-VN" dirty="0">
                <a:solidFill>
                  <a:srgbClr val="39393C"/>
                </a:solidFill>
                <a:latin typeface="Open Sans" pitchFamily="34" charset="0"/>
                <a:ea typeface="Open Sans" pitchFamily="34" charset="-122"/>
                <a:cs typeface="Open Sans" pitchFamily="34" charset="-120"/>
              </a:rPr>
              <a:t>M</a:t>
            </a:r>
            <a:r>
              <a:rPr lang="en-US" dirty="0">
                <a:solidFill>
                  <a:srgbClr val="39393C"/>
                </a:solidFill>
                <a:latin typeface="Open Sans" pitchFamily="34" charset="0"/>
                <a:ea typeface="Open Sans" pitchFamily="34" charset="-122"/>
                <a:cs typeface="Open Sans" pitchFamily="34" charset="-120"/>
              </a:rPr>
              <a:t>bps</a:t>
            </a:r>
            <a:endParaRPr lang="vi-VN" dirty="0">
              <a:solidFill>
                <a:srgbClr val="39393C"/>
              </a:solidFill>
              <a:latin typeface="Open Sans" pitchFamily="34" charset="0"/>
              <a:ea typeface="Open Sans" pitchFamily="34" charset="-122"/>
              <a:cs typeface="Open Sans" pitchFamily="34" charset="-120"/>
            </a:endParaRPr>
          </a:p>
          <a:p>
            <a:pPr marL="342900" indent="-342900">
              <a:lnSpc>
                <a:spcPct val="150000"/>
              </a:lnSpc>
              <a:buSzPct val="100000"/>
              <a:buFontTx/>
              <a:buChar char="•"/>
            </a:pPr>
            <a:r>
              <a:rPr lang="vi-VN" dirty="0">
                <a:solidFill>
                  <a:srgbClr val="39393C"/>
                </a:solidFill>
                <a:latin typeface="Open Sans" pitchFamily="34" charset="0"/>
                <a:ea typeface="Open Sans" pitchFamily="34" charset="-122"/>
                <a:cs typeface="Open Sans" pitchFamily="34" charset="-120"/>
              </a:rPr>
              <a:t>Identifier</a:t>
            </a:r>
            <a:r>
              <a:rPr lang="en-US" dirty="0">
                <a:solidFill>
                  <a:srgbClr val="39393C"/>
                </a:solidFill>
                <a:latin typeface="Open Sans" pitchFamily="34" charset="0"/>
                <a:ea typeface="Open Sans" pitchFamily="34" charset="-122"/>
                <a:cs typeface="Open Sans" pitchFamily="34" charset="-120"/>
              </a:rPr>
              <a:t>: </a:t>
            </a:r>
            <a:r>
              <a:rPr lang="vi-VN" dirty="0">
                <a:solidFill>
                  <a:srgbClr val="39393C"/>
                </a:solidFill>
                <a:latin typeface="Open Sans" pitchFamily="34" charset="0"/>
                <a:ea typeface="Open Sans" pitchFamily="34" charset="-122"/>
                <a:cs typeface="Open Sans" pitchFamily="34" charset="-120"/>
              </a:rPr>
              <a:t>29-bit ID, phân theo Digital Output Command,</a:t>
            </a:r>
            <a:br>
              <a:rPr lang="vi-VN" dirty="0">
                <a:solidFill>
                  <a:srgbClr val="39393C"/>
                </a:solidFill>
                <a:latin typeface="Open Sans" pitchFamily="34" charset="0"/>
                <a:ea typeface="Open Sans" pitchFamily="34" charset="-122"/>
                <a:cs typeface="Open Sans" pitchFamily="34" charset="-120"/>
              </a:rPr>
            </a:br>
            <a:r>
              <a:rPr lang="vi-VN" dirty="0">
                <a:solidFill>
                  <a:srgbClr val="39393C"/>
                </a:solidFill>
                <a:latin typeface="Open Sans" pitchFamily="34" charset="0"/>
                <a:ea typeface="Open Sans" pitchFamily="34" charset="-122"/>
                <a:cs typeface="Open Sans" pitchFamily="34" charset="-120"/>
              </a:rPr>
              <a:t>Digital Output Config, Digital Input Response, Analog</a:t>
            </a:r>
            <a:br>
              <a:rPr lang="vi-VN" dirty="0">
                <a:solidFill>
                  <a:srgbClr val="39393C"/>
                </a:solidFill>
                <a:latin typeface="Open Sans" pitchFamily="34" charset="0"/>
                <a:ea typeface="Open Sans" pitchFamily="34" charset="-122"/>
                <a:cs typeface="Open Sans" pitchFamily="34" charset="-120"/>
              </a:rPr>
            </a:br>
            <a:r>
              <a:rPr lang="vi-VN" dirty="0">
                <a:solidFill>
                  <a:srgbClr val="39393C"/>
                </a:solidFill>
                <a:latin typeface="Open Sans" pitchFamily="34" charset="0"/>
                <a:ea typeface="Open Sans" pitchFamily="34" charset="-122"/>
                <a:cs typeface="Open Sans" pitchFamily="34" charset="-120"/>
              </a:rPr>
              <a:t>Input Response</a:t>
            </a:r>
          </a:p>
          <a:p>
            <a:pPr marL="342900" indent="-342900">
              <a:lnSpc>
                <a:spcPct val="150000"/>
              </a:lnSpc>
              <a:buSzPct val="100000"/>
              <a:buFontTx/>
              <a:buChar char="•"/>
            </a:pPr>
            <a:r>
              <a:rPr lang="en-US" dirty="0" err="1">
                <a:solidFill>
                  <a:srgbClr val="39393C"/>
                </a:solidFill>
                <a:latin typeface="Open Sans" pitchFamily="34" charset="0"/>
                <a:ea typeface="Open Sans" pitchFamily="34" charset="-122"/>
                <a:cs typeface="Open Sans" pitchFamily="34" charset="-120"/>
              </a:rPr>
              <a:t>Định</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dạng</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dữ</a:t>
            </a:r>
            <a:r>
              <a:rPr lang="en-US" dirty="0">
                <a:solidFill>
                  <a:srgbClr val="39393C"/>
                </a:solidFill>
                <a:latin typeface="Open Sans" pitchFamily="34" charset="0"/>
                <a:ea typeface="Open Sans" pitchFamily="34" charset="-122"/>
                <a:cs typeface="Open Sans" pitchFamily="34" charset="-120"/>
              </a:rPr>
              <a:t> </a:t>
            </a:r>
            <a:r>
              <a:rPr lang="en-US" dirty="0" err="1">
                <a:solidFill>
                  <a:srgbClr val="39393C"/>
                </a:solidFill>
                <a:latin typeface="Open Sans" pitchFamily="34" charset="0"/>
                <a:ea typeface="Open Sans" pitchFamily="34" charset="-122"/>
                <a:cs typeface="Open Sans" pitchFamily="34" charset="-120"/>
              </a:rPr>
              <a:t>liệu</a:t>
            </a:r>
            <a:r>
              <a:rPr lang="en-US" dirty="0">
                <a:solidFill>
                  <a:srgbClr val="39393C"/>
                </a:solidFill>
                <a:latin typeface="Open Sans" pitchFamily="34" charset="0"/>
                <a:ea typeface="Open Sans" pitchFamily="34" charset="-122"/>
                <a:cs typeface="Open Sans" pitchFamily="34" charset="-120"/>
              </a:rPr>
              <a:t>: 8 byte</a:t>
            </a:r>
            <a:endParaRPr lang="en-US" dirty="0"/>
          </a:p>
          <a:p>
            <a:pPr marL="342900" indent="-342900" algn="l">
              <a:lnSpc>
                <a:spcPct val="150000"/>
              </a:lnSpc>
              <a:buSzPct val="100000"/>
              <a:buChar char="•"/>
            </a:pPr>
            <a:endParaRPr lang="en-US" dirty="0"/>
          </a:p>
        </p:txBody>
      </p:sp>
      <p:sp>
        <p:nvSpPr>
          <p:cNvPr id="9" name="Text 7">
            <a:extLst>
              <a:ext uri="{FF2B5EF4-FFF2-40B4-BE49-F238E27FC236}">
                <a16:creationId xmlns:a16="http://schemas.microsoft.com/office/drawing/2014/main" id="{880D1E45-0E88-4126-1D45-79F72996B5B8}"/>
              </a:ext>
            </a:extLst>
          </p:cNvPr>
          <p:cNvSpPr/>
          <p:nvPr/>
        </p:nvSpPr>
        <p:spPr>
          <a:xfrm>
            <a:off x="7550587" y="1564243"/>
            <a:ext cx="2334816" cy="291822"/>
          </a:xfrm>
          <a:prstGeom prst="rect">
            <a:avLst/>
          </a:prstGeom>
          <a:noFill/>
          <a:ln/>
        </p:spPr>
        <p:txBody>
          <a:bodyPr wrap="none" lIns="0" tIns="0" rIns="0" bIns="0" rtlCol="0" anchor="t"/>
          <a:lstStyle/>
          <a:p>
            <a:pPr marL="0" indent="0" algn="l">
              <a:lnSpc>
                <a:spcPts val="2250"/>
              </a:lnSpc>
              <a:buNone/>
            </a:pPr>
            <a:r>
              <a:rPr lang="en-US" sz="2400" b="1" dirty="0">
                <a:solidFill>
                  <a:srgbClr val="101014"/>
                </a:solidFill>
                <a:latin typeface="Playfair Display Bold" pitchFamily="34" charset="0"/>
                <a:ea typeface="Playfair Display Bold" pitchFamily="34" charset="-122"/>
                <a:cs typeface="Playfair Display Bold" pitchFamily="34" charset="-120"/>
              </a:rPr>
              <a:t>Cấu Hình JSON</a:t>
            </a:r>
            <a:endParaRPr lang="en-US" sz="2400" dirty="0"/>
          </a:p>
        </p:txBody>
      </p:sp>
      <p:sp>
        <p:nvSpPr>
          <p:cNvPr id="10" name="Shape 8">
            <a:extLst>
              <a:ext uri="{FF2B5EF4-FFF2-40B4-BE49-F238E27FC236}">
                <a16:creationId xmlns:a16="http://schemas.microsoft.com/office/drawing/2014/main" id="{16F05294-5452-720D-9AFC-6E21C129A245}"/>
              </a:ext>
            </a:extLst>
          </p:cNvPr>
          <p:cNvSpPr/>
          <p:nvPr/>
        </p:nvSpPr>
        <p:spPr>
          <a:xfrm>
            <a:off x="7550587" y="2066092"/>
            <a:ext cx="6433780" cy="4165044"/>
          </a:xfrm>
          <a:prstGeom prst="roundRect">
            <a:avLst>
              <a:gd name="adj" fmla="val 673"/>
            </a:avLst>
          </a:prstGeom>
          <a:solidFill>
            <a:srgbClr val="E6E6EA"/>
          </a:solidFill>
          <a:ln/>
        </p:spPr>
      </p:sp>
      <p:sp>
        <p:nvSpPr>
          <p:cNvPr id="11" name="Shape 9">
            <a:extLst>
              <a:ext uri="{FF2B5EF4-FFF2-40B4-BE49-F238E27FC236}">
                <a16:creationId xmlns:a16="http://schemas.microsoft.com/office/drawing/2014/main" id="{573ABAB8-99D5-CAE8-14ED-2587FCD77B71}"/>
              </a:ext>
            </a:extLst>
          </p:cNvPr>
          <p:cNvSpPr/>
          <p:nvPr/>
        </p:nvSpPr>
        <p:spPr>
          <a:xfrm>
            <a:off x="7541300" y="2066092"/>
            <a:ext cx="6452354" cy="5134808"/>
          </a:xfrm>
          <a:prstGeom prst="roundRect">
            <a:avLst>
              <a:gd name="adj" fmla="val 673"/>
            </a:avLst>
          </a:prstGeom>
          <a:solidFill>
            <a:srgbClr val="E6E6EA"/>
          </a:solidFill>
          <a:ln/>
        </p:spPr>
      </p:sp>
      <p:sp>
        <p:nvSpPr>
          <p:cNvPr id="12" name="Text 10">
            <a:extLst>
              <a:ext uri="{FF2B5EF4-FFF2-40B4-BE49-F238E27FC236}">
                <a16:creationId xmlns:a16="http://schemas.microsoft.com/office/drawing/2014/main" id="{7140BF3C-CBFF-5E49-A542-0770630586B1}"/>
              </a:ext>
            </a:extLst>
          </p:cNvPr>
          <p:cNvSpPr/>
          <p:nvPr/>
        </p:nvSpPr>
        <p:spPr>
          <a:xfrm>
            <a:off x="7727990" y="2206109"/>
            <a:ext cx="6078974" cy="3885009"/>
          </a:xfrm>
          <a:prstGeom prst="rect">
            <a:avLst/>
          </a:prstGeom>
          <a:noFill/>
          <a:ln/>
        </p:spPr>
        <p:txBody>
          <a:bodyPr wrap="square" lIns="0" tIns="0" rIns="0" bIns="0" rtlCol="0" anchor="t"/>
          <a:lstStyle/>
          <a:p>
            <a:r>
              <a:rPr lang="en-US" sz="1600" b="0" dirty="0">
                <a:solidFill>
                  <a:schemeClr val="tx1">
                    <a:lumMod val="65000"/>
                    <a:lumOff val="35000"/>
                  </a:schemeClr>
                </a:solidFill>
                <a:effectLst/>
                <a:latin typeface="Consolas" panose="020B0609020204030204" pitchFamily="49" charset="0"/>
              </a:rPr>
              <a:t>{</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digital_inputs</a:t>
            </a:r>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    "ignition": 0,</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turn_left_switch</a:t>
            </a:r>
            <a:r>
              <a:rPr lang="en-US" sz="1600" b="0" dirty="0">
                <a:solidFill>
                  <a:schemeClr val="tx1">
                    <a:lumMod val="65000"/>
                    <a:lumOff val="35000"/>
                  </a:schemeClr>
                </a:solidFill>
                <a:effectLst/>
                <a:latin typeface="Consolas" panose="020B0609020204030204" pitchFamily="49" charset="0"/>
              </a:rPr>
              <a:t>": 9,</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turn_right_switch</a:t>
            </a:r>
            <a:r>
              <a:rPr lang="en-US" sz="1600" b="0" dirty="0">
                <a:solidFill>
                  <a:schemeClr val="tx1">
                    <a:lumMod val="65000"/>
                    <a:lumOff val="35000"/>
                  </a:schemeClr>
                </a:solidFill>
                <a:effectLst/>
                <a:latin typeface="Consolas" panose="020B0609020204030204" pitchFamily="49" charset="0"/>
              </a:rPr>
              <a:t>": 18,</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hazard_switch</a:t>
            </a:r>
            <a:r>
              <a:rPr lang="en-US" sz="1600" b="0" dirty="0">
                <a:solidFill>
                  <a:schemeClr val="tx1">
                    <a:lumMod val="65000"/>
                    <a:lumOff val="35000"/>
                  </a:schemeClr>
                </a:solidFill>
                <a:effectLst/>
                <a:latin typeface="Consolas" panose="020B0609020204030204" pitchFamily="49" charset="0"/>
              </a:rPr>
              <a:t>": 27,</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high_beam_switch</a:t>
            </a:r>
            <a:r>
              <a:rPr lang="en-US" sz="1600" b="0" dirty="0">
                <a:solidFill>
                  <a:schemeClr val="tx1">
                    <a:lumMod val="65000"/>
                    <a:lumOff val="35000"/>
                  </a:schemeClr>
                </a:solidFill>
                <a:effectLst/>
                <a:latin typeface="Consolas" panose="020B0609020204030204" pitchFamily="49" charset="0"/>
              </a:rPr>
              <a:t>": 1,</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low_beam_switch</a:t>
            </a:r>
            <a:r>
              <a:rPr lang="en-US" sz="1600" b="0" dirty="0">
                <a:solidFill>
                  <a:schemeClr val="tx1">
                    <a:lumMod val="65000"/>
                    <a:lumOff val="35000"/>
                  </a:schemeClr>
                </a:solidFill>
                <a:effectLst/>
                <a:latin typeface="Consolas" panose="020B0609020204030204" pitchFamily="49" charset="0"/>
              </a:rPr>
              <a:t>": 10,</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parking_lights_switch</a:t>
            </a:r>
            <a:r>
              <a:rPr lang="en-US" sz="1600" b="0" dirty="0">
                <a:solidFill>
                  <a:schemeClr val="tx1">
                    <a:lumMod val="65000"/>
                    <a:lumOff val="35000"/>
                  </a:schemeClr>
                </a:solidFill>
                <a:effectLst/>
                <a:latin typeface="Consolas" panose="020B0609020204030204" pitchFamily="49" charset="0"/>
              </a:rPr>
              <a:t>": 19</a:t>
            </a:r>
          </a:p>
          <a:p>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analog_inputs</a:t>
            </a:r>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    "speed": 0</a:t>
            </a:r>
          </a:p>
          <a:p>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digital_outputs</a:t>
            </a:r>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left_front_light</a:t>
            </a:r>
            <a:r>
              <a:rPr lang="en-US" sz="1600" b="0" dirty="0">
                <a:solidFill>
                  <a:schemeClr val="tx1">
                    <a:lumMod val="65000"/>
                    <a:lumOff val="35000"/>
                  </a:schemeClr>
                </a:solidFill>
                <a:effectLst/>
                <a:latin typeface="Consolas" panose="020B0609020204030204" pitchFamily="49" charset="0"/>
              </a:rPr>
              <a:t>": 0,</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left_rear_light</a:t>
            </a:r>
            <a:r>
              <a:rPr lang="en-US" sz="1600" b="0" dirty="0">
                <a:solidFill>
                  <a:schemeClr val="tx1">
                    <a:lumMod val="65000"/>
                    <a:lumOff val="35000"/>
                  </a:schemeClr>
                </a:solidFill>
                <a:effectLst/>
                <a:latin typeface="Consolas" panose="020B0609020204030204" pitchFamily="49" charset="0"/>
              </a:rPr>
              <a:t>": 9,</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right_front_light</a:t>
            </a:r>
            <a:r>
              <a:rPr lang="en-US" sz="1600" b="0" dirty="0">
                <a:solidFill>
                  <a:schemeClr val="tx1">
                    <a:lumMod val="65000"/>
                    <a:lumOff val="35000"/>
                  </a:schemeClr>
                </a:solidFill>
                <a:effectLst/>
                <a:latin typeface="Consolas" panose="020B0609020204030204" pitchFamily="49" charset="0"/>
              </a:rPr>
              <a:t>": 18,</a:t>
            </a:r>
          </a:p>
          <a:p>
            <a:r>
              <a:rPr lang="en-US" sz="1600" b="0" dirty="0">
                <a:solidFill>
                  <a:schemeClr val="tx1">
                    <a:lumMod val="65000"/>
                    <a:lumOff val="35000"/>
                  </a:schemeClr>
                </a:solidFill>
                <a:effectLst/>
                <a:latin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rPr>
              <a:t>right_rear_light</a:t>
            </a:r>
            <a:r>
              <a:rPr lang="en-US" sz="1600" b="0" dirty="0">
                <a:solidFill>
                  <a:schemeClr val="tx1">
                    <a:lumMod val="65000"/>
                    <a:lumOff val="35000"/>
                  </a:schemeClr>
                </a:solidFill>
                <a:effectLst/>
                <a:latin typeface="Consolas" panose="020B0609020204030204" pitchFamily="49" charset="0"/>
              </a:rPr>
              <a:t>": 27</a:t>
            </a:r>
          </a:p>
          <a:p>
            <a:r>
              <a:rPr lang="en-US" sz="1600" b="0" dirty="0">
                <a:solidFill>
                  <a:schemeClr val="tx1">
                    <a:lumMod val="65000"/>
                    <a:lumOff val="35000"/>
                  </a:schemeClr>
                </a:solidFill>
                <a:effectLst/>
                <a:latin typeface="Consolas" panose="020B0609020204030204" pitchFamily="49" charset="0"/>
              </a:rPr>
              <a:t>  }</a:t>
            </a:r>
          </a:p>
          <a:p>
            <a:r>
              <a:rPr lang="en-US" sz="1600" b="0" dirty="0">
                <a:solidFill>
                  <a:schemeClr val="tx1">
                    <a:lumMod val="65000"/>
                    <a:lumOff val="35000"/>
                  </a:schemeClr>
                </a:solidFill>
                <a:effectLst/>
                <a:latin typeface="Consolas" panose="020B0609020204030204" pitchFamily="49" charset="0"/>
              </a:rPr>
              <a:t>}</a:t>
            </a:r>
          </a:p>
          <a:p>
            <a:br>
              <a:rPr lang="en-US" sz="1600" b="0" dirty="0">
                <a:solidFill>
                  <a:schemeClr val="tx1">
                    <a:lumMod val="65000"/>
                    <a:lumOff val="35000"/>
                  </a:schemeClr>
                </a:solidFill>
                <a:effectLst/>
                <a:latin typeface="Consolas" panose="020B0609020204030204" pitchFamily="49" charset="0"/>
              </a:rPr>
            </a:br>
            <a:endParaRPr lang="en-US" sz="1600" b="0" dirty="0">
              <a:solidFill>
                <a:schemeClr val="tx1">
                  <a:lumMod val="65000"/>
                  <a:lumOff val="35000"/>
                </a:schemeClr>
              </a:solidFill>
              <a:effectLst/>
              <a:latin typeface="Consolas" panose="020B0609020204030204" pitchFamily="49" charset="0"/>
            </a:endParaRPr>
          </a:p>
        </p:txBody>
      </p:sp>
      <p:sp>
        <p:nvSpPr>
          <p:cNvPr id="13" name="Text 11">
            <a:extLst>
              <a:ext uri="{FF2B5EF4-FFF2-40B4-BE49-F238E27FC236}">
                <a16:creationId xmlns:a16="http://schemas.microsoft.com/office/drawing/2014/main" id="{ECCC0318-D1E8-7DF2-53B1-7F40F3BF8AC6}"/>
              </a:ext>
            </a:extLst>
          </p:cNvPr>
          <p:cNvSpPr/>
          <p:nvPr/>
        </p:nvSpPr>
        <p:spPr>
          <a:xfrm>
            <a:off x="7550587" y="7410927"/>
            <a:ext cx="6433780" cy="298847"/>
          </a:xfrm>
          <a:prstGeom prst="rect">
            <a:avLst/>
          </a:prstGeom>
          <a:noFill/>
          <a:ln/>
        </p:spPr>
        <p:txBody>
          <a:bodyPr wrap="square" lIns="0" tIns="0" rIns="0" bIns="0" rtlCol="0" anchor="t"/>
          <a:lstStyle/>
          <a:p>
            <a:pPr marL="0" indent="0" algn="l">
              <a:lnSpc>
                <a:spcPts val="2350"/>
              </a:lnSpc>
              <a:buNone/>
            </a:pPr>
            <a:r>
              <a:rPr lang="en-US" sz="1450" dirty="0">
                <a:solidFill>
                  <a:srgbClr val="39393C"/>
                </a:solidFill>
                <a:latin typeface="Open Sans" pitchFamily="34" charset="0"/>
                <a:ea typeface="Open Sans" pitchFamily="34" charset="-122"/>
                <a:cs typeface="Open Sans" pitchFamily="34" charset="-120"/>
              </a:rPr>
              <a:t>Cấu hình JSON cho phép thay đổi tham số hệ thống </a:t>
            </a:r>
            <a:r>
              <a:rPr lang="en-US" sz="1450" dirty="0" err="1">
                <a:solidFill>
                  <a:srgbClr val="39393C"/>
                </a:solidFill>
                <a:latin typeface="Open Sans" pitchFamily="34" charset="0"/>
                <a:ea typeface="Open Sans" pitchFamily="34" charset="-122"/>
                <a:cs typeface="Open Sans" pitchFamily="34" charset="-120"/>
              </a:rPr>
              <a:t>dễ</a:t>
            </a:r>
            <a:r>
              <a:rPr lang="en-US" sz="1450" dirty="0">
                <a:solidFill>
                  <a:srgbClr val="39393C"/>
                </a:solidFill>
                <a:latin typeface="Open Sans" pitchFamily="34" charset="0"/>
                <a:ea typeface="Open Sans" pitchFamily="34" charset="-122"/>
                <a:cs typeface="Open Sans" pitchFamily="34" charset="-120"/>
              </a:rPr>
              <a:t> </a:t>
            </a:r>
            <a:r>
              <a:rPr lang="en-US" sz="1450" dirty="0" err="1">
                <a:solidFill>
                  <a:srgbClr val="39393C"/>
                </a:solidFill>
                <a:latin typeface="Open Sans" pitchFamily="34" charset="0"/>
                <a:ea typeface="Open Sans" pitchFamily="34" charset="-122"/>
                <a:cs typeface="Open Sans" pitchFamily="34" charset="-120"/>
              </a:rPr>
              <a:t>dàng</a:t>
            </a:r>
            <a:r>
              <a:rPr lang="en-US" sz="1450" dirty="0">
                <a:solidFill>
                  <a:srgbClr val="39393C"/>
                </a:solidFill>
                <a:latin typeface="Open Sans" pitchFamily="34" charset="0"/>
                <a:ea typeface="Open Sans" pitchFamily="34" charset="-122"/>
                <a:cs typeface="Open Sans" pitchFamily="34" charset="-120"/>
              </a:rPr>
              <a:t>.</a:t>
            </a:r>
            <a:endParaRPr lang="en-US" sz="1450" dirty="0"/>
          </a:p>
        </p:txBody>
      </p:sp>
      <p:sp>
        <p:nvSpPr>
          <p:cNvPr id="14" name="Text 12">
            <a:extLst>
              <a:ext uri="{FF2B5EF4-FFF2-40B4-BE49-F238E27FC236}">
                <a16:creationId xmlns:a16="http://schemas.microsoft.com/office/drawing/2014/main" id="{748A054F-0081-D9FD-AD3B-F04AB4F1F777}"/>
              </a:ext>
            </a:extLst>
          </p:cNvPr>
          <p:cNvSpPr/>
          <p:nvPr/>
        </p:nvSpPr>
        <p:spPr>
          <a:xfrm>
            <a:off x="653653" y="7096851"/>
            <a:ext cx="6117017" cy="628152"/>
          </a:xfrm>
          <a:prstGeom prst="rect">
            <a:avLst/>
          </a:prstGeom>
          <a:noFill/>
          <a:ln/>
        </p:spPr>
        <p:txBody>
          <a:bodyPr wrap="none" lIns="0" tIns="0" rIns="0" bIns="0" rtlCol="0" anchor="t"/>
          <a:lstStyle/>
          <a:p>
            <a:pPr marL="0" indent="0" algn="l">
              <a:lnSpc>
                <a:spcPts val="2350"/>
              </a:lnSpc>
              <a:buNone/>
            </a:pPr>
            <a:r>
              <a:rPr lang="en-US" sz="1450" dirty="0" err="1">
                <a:solidFill>
                  <a:srgbClr val="39393C"/>
                </a:solidFill>
                <a:latin typeface="Open Sans" pitchFamily="34" charset="0"/>
                <a:ea typeface="Open Sans" pitchFamily="34" charset="-122"/>
                <a:cs typeface="Open Sans" pitchFamily="34" charset="-120"/>
              </a:rPr>
              <a:t>Mã</a:t>
            </a:r>
            <a:r>
              <a:rPr lang="en-US" sz="1450" dirty="0">
                <a:solidFill>
                  <a:srgbClr val="39393C"/>
                </a:solidFill>
                <a:latin typeface="Open Sans" pitchFamily="34" charset="0"/>
                <a:ea typeface="Open Sans" pitchFamily="34" charset="-122"/>
                <a:cs typeface="Open Sans" pitchFamily="34" charset="-120"/>
              </a:rPr>
              <a:t> </a:t>
            </a:r>
            <a:r>
              <a:rPr lang="en-US" sz="1450" dirty="0" err="1">
                <a:solidFill>
                  <a:srgbClr val="39393C"/>
                </a:solidFill>
                <a:latin typeface="Open Sans" pitchFamily="34" charset="0"/>
                <a:ea typeface="Open Sans" pitchFamily="34" charset="-122"/>
                <a:cs typeface="Open Sans" pitchFamily="34" charset="-120"/>
              </a:rPr>
              <a:t>nguồn</a:t>
            </a:r>
            <a:r>
              <a:rPr lang="en-US" sz="1450" dirty="0">
                <a:solidFill>
                  <a:srgbClr val="39393C"/>
                </a:solidFill>
                <a:latin typeface="Open Sans" pitchFamily="34" charset="0"/>
                <a:ea typeface="Open Sans" pitchFamily="34" charset="-122"/>
                <a:cs typeface="Open Sans" pitchFamily="34" charset="-120"/>
              </a:rPr>
              <a:t>: </a:t>
            </a:r>
            <a:br>
              <a:rPr lang="vi-VN" sz="1450" dirty="0">
                <a:solidFill>
                  <a:srgbClr val="39393C"/>
                </a:solidFill>
                <a:latin typeface="Open Sans" pitchFamily="34" charset="0"/>
                <a:ea typeface="Open Sans" pitchFamily="34" charset="-122"/>
                <a:cs typeface="Open Sans" pitchFamily="34" charset="-120"/>
              </a:rPr>
            </a:br>
            <a:r>
              <a:rPr lang="en-US" sz="1450" dirty="0">
                <a:solidFill>
                  <a:srgbClr val="39393C"/>
                </a:solidFill>
                <a:latin typeface="Open Sans" pitchFamily="34" charset="0"/>
                <a:ea typeface="Open Sans" pitchFamily="34" charset="-122"/>
                <a:cs typeface="Open Sans" pitchFamily="34" charset="-120"/>
                <a:hlinkClick r:id="rId2"/>
              </a:rPr>
              <a:t>github.com/Tdieney/VCU_Cluster_System/tree/main/software</a:t>
            </a:r>
            <a:endParaRPr lang="en-US" sz="1450" dirty="0"/>
          </a:p>
        </p:txBody>
      </p:sp>
      <p:sp>
        <p:nvSpPr>
          <p:cNvPr id="16" name="Text 1">
            <a:extLst>
              <a:ext uri="{FF2B5EF4-FFF2-40B4-BE49-F238E27FC236}">
                <a16:creationId xmlns:a16="http://schemas.microsoft.com/office/drawing/2014/main" id="{4DE9D344-91D7-96B6-FF4E-46D284B97DA1}"/>
              </a:ext>
            </a:extLst>
          </p:cNvPr>
          <p:cNvSpPr/>
          <p:nvPr/>
        </p:nvSpPr>
        <p:spPr>
          <a:xfrm>
            <a:off x="636746" y="4519335"/>
            <a:ext cx="2334816" cy="291822"/>
          </a:xfrm>
          <a:prstGeom prst="rect">
            <a:avLst/>
          </a:prstGeom>
          <a:noFill/>
          <a:ln/>
        </p:spPr>
        <p:txBody>
          <a:bodyPr wrap="none" lIns="0" tIns="0" rIns="0" bIns="0" rtlCol="0" anchor="t"/>
          <a:lstStyle/>
          <a:p>
            <a:pPr marL="0" indent="0" algn="l">
              <a:lnSpc>
                <a:spcPts val="2250"/>
              </a:lnSpc>
              <a:buNone/>
            </a:pPr>
            <a:r>
              <a:rPr lang="vi-VN" sz="2400" b="1" dirty="0">
                <a:solidFill>
                  <a:srgbClr val="101014"/>
                </a:solidFill>
                <a:latin typeface="Playfair Display Bold" pitchFamily="34" charset="0"/>
                <a:ea typeface="Playfair Display Bold" pitchFamily="34" charset="-122"/>
                <a:cs typeface="Playfair Display Bold" pitchFamily="34" charset="-120"/>
              </a:rPr>
              <a:t>Công nghệ sử dụng</a:t>
            </a:r>
            <a:endParaRPr lang="en-US" sz="2400" dirty="0"/>
          </a:p>
        </p:txBody>
      </p:sp>
      <p:sp>
        <p:nvSpPr>
          <p:cNvPr id="17" name="Text 2">
            <a:extLst>
              <a:ext uri="{FF2B5EF4-FFF2-40B4-BE49-F238E27FC236}">
                <a16:creationId xmlns:a16="http://schemas.microsoft.com/office/drawing/2014/main" id="{F0A2C0F0-F3D5-E30D-7804-9F206A333132}"/>
              </a:ext>
            </a:extLst>
          </p:cNvPr>
          <p:cNvSpPr/>
          <p:nvPr/>
        </p:nvSpPr>
        <p:spPr>
          <a:xfrm>
            <a:off x="636746" y="4991759"/>
            <a:ext cx="6433780" cy="907094"/>
          </a:xfrm>
          <a:prstGeom prst="rect">
            <a:avLst/>
          </a:prstGeom>
          <a:noFill/>
          <a:ln/>
        </p:spPr>
        <p:txBody>
          <a:bodyPr wrap="none" lIns="0" tIns="0" rIns="0" bIns="0" rtlCol="0" anchor="t"/>
          <a:lstStyle/>
          <a:p>
            <a:pPr marL="342900" indent="-342900" algn="l">
              <a:lnSpc>
                <a:spcPct val="150000"/>
              </a:lnSpc>
              <a:buSzPct val="100000"/>
              <a:buChar char="•"/>
            </a:pPr>
            <a:r>
              <a:rPr lang="vi-VN" dirty="0">
                <a:solidFill>
                  <a:srgbClr val="39393C"/>
                </a:solidFill>
                <a:latin typeface="Open Sans" pitchFamily="34" charset="0"/>
                <a:ea typeface="Open Sans" pitchFamily="34" charset="-122"/>
                <a:cs typeface="Open Sans" pitchFamily="34" charset="-120"/>
              </a:rPr>
              <a:t>Sử dụng SocketCAN có sẵn trong Linux để lập trình</a:t>
            </a:r>
            <a:br>
              <a:rPr lang="vi-VN" dirty="0">
                <a:solidFill>
                  <a:srgbClr val="39393C"/>
                </a:solidFill>
                <a:latin typeface="Open Sans" pitchFamily="34" charset="0"/>
                <a:ea typeface="Open Sans" pitchFamily="34" charset="-122"/>
                <a:cs typeface="Open Sans" pitchFamily="34" charset="-120"/>
              </a:rPr>
            </a:br>
            <a:r>
              <a:rPr lang="vi-VN" dirty="0">
                <a:solidFill>
                  <a:srgbClr val="39393C"/>
                </a:solidFill>
                <a:latin typeface="Open Sans" pitchFamily="34" charset="0"/>
                <a:ea typeface="Open Sans" pitchFamily="34" charset="-122"/>
                <a:cs typeface="Open Sans" pitchFamily="34" charset="-120"/>
              </a:rPr>
              <a:t>giao tiếp CAN bus</a:t>
            </a:r>
            <a:endParaRPr lang="en-US" dirty="0"/>
          </a:p>
        </p:txBody>
      </p:sp>
    </p:spTree>
    <p:extLst>
      <p:ext uri="{BB962C8B-B14F-4D97-AF65-F5344CB8AC3E}">
        <p14:creationId xmlns:p14="http://schemas.microsoft.com/office/powerpoint/2010/main" val="32851273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9CA8320-3214-2F94-7CC4-6E392C87BA4B}"/>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9F7D82D-CA92-A6D4-5A50-6C128BDEFB2E}"/>
              </a:ext>
            </a:extLst>
          </p:cNvPr>
          <p:cNvSpPr/>
          <p:nvPr/>
        </p:nvSpPr>
        <p:spPr>
          <a:xfrm>
            <a:off x="6280190" y="658892"/>
            <a:ext cx="7102793" cy="708779"/>
          </a:xfrm>
          <a:prstGeom prst="rect">
            <a:avLst/>
          </a:prstGeom>
          <a:noFill/>
          <a:ln/>
        </p:spPr>
        <p:txBody>
          <a:bodyPr wrap="none" lIns="0" tIns="0" rIns="0" bIns="0" rtlCol="0" anchor="t"/>
          <a:lstStyle/>
          <a:p>
            <a:pPr marL="0" indent="0" algn="l">
              <a:lnSpc>
                <a:spcPts val="5550"/>
              </a:lnSpc>
              <a:buNone/>
            </a:pPr>
            <a:r>
              <a:rPr lang="vi-VN" sz="4450" b="1" dirty="0">
                <a:solidFill>
                  <a:srgbClr val="101014"/>
                </a:solidFill>
                <a:latin typeface="Playfair Display Bold" pitchFamily="34" charset="0"/>
                <a:ea typeface="Playfair Display Bold" pitchFamily="34" charset="-122"/>
                <a:cs typeface="Playfair Display Bold" pitchFamily="34" charset="-120"/>
              </a:rPr>
              <a:t>Luồng </a:t>
            </a:r>
            <a:r>
              <a:rPr lang="vi-VN" sz="4450" b="1">
                <a:solidFill>
                  <a:srgbClr val="101014"/>
                </a:solidFill>
                <a:latin typeface="Playfair Display Bold" pitchFamily="34" charset="0"/>
                <a:ea typeface="Playfair Display Bold" pitchFamily="34" charset="-122"/>
                <a:cs typeface="Playfair Display Bold" pitchFamily="34" charset="-120"/>
              </a:rPr>
              <a:t>dữ liệu và tương tác</a:t>
            </a:r>
            <a:endParaRPr lang="en-US" sz="4450" dirty="0"/>
          </a:p>
        </p:txBody>
      </p:sp>
      <p:sp>
        <p:nvSpPr>
          <p:cNvPr id="4" name="Shape 1">
            <a:extLst>
              <a:ext uri="{FF2B5EF4-FFF2-40B4-BE49-F238E27FC236}">
                <a16:creationId xmlns:a16="http://schemas.microsoft.com/office/drawing/2014/main" id="{E102D48B-4528-3589-D2F0-B6238CF5CE56}"/>
              </a:ext>
            </a:extLst>
          </p:cNvPr>
          <p:cNvSpPr/>
          <p:nvPr/>
        </p:nvSpPr>
        <p:spPr>
          <a:xfrm>
            <a:off x="6280190" y="1707832"/>
            <a:ext cx="226814" cy="1360884"/>
          </a:xfrm>
          <a:prstGeom prst="roundRect">
            <a:avLst>
              <a:gd name="adj" fmla="val 15001"/>
            </a:avLst>
          </a:prstGeom>
          <a:solidFill>
            <a:srgbClr val="E0E0EC"/>
          </a:solidFill>
          <a:ln/>
        </p:spPr>
      </p:sp>
      <p:sp>
        <p:nvSpPr>
          <p:cNvPr id="5" name="Text 2">
            <a:extLst>
              <a:ext uri="{FF2B5EF4-FFF2-40B4-BE49-F238E27FC236}">
                <a16:creationId xmlns:a16="http://schemas.microsoft.com/office/drawing/2014/main" id="{09E72E81-553B-33D3-E15D-0BDDE8CD1662}"/>
              </a:ext>
            </a:extLst>
          </p:cNvPr>
          <p:cNvSpPr/>
          <p:nvPr/>
        </p:nvSpPr>
        <p:spPr>
          <a:xfrm>
            <a:off x="6733818" y="1934647"/>
            <a:ext cx="2862024"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Xoay Núm Điều Khiển</a:t>
            </a:r>
            <a:endParaRPr lang="en-US" sz="2200" dirty="0"/>
          </a:p>
        </p:txBody>
      </p:sp>
      <p:sp>
        <p:nvSpPr>
          <p:cNvPr id="6" name="Text 3">
            <a:extLst>
              <a:ext uri="{FF2B5EF4-FFF2-40B4-BE49-F238E27FC236}">
                <a16:creationId xmlns:a16="http://schemas.microsoft.com/office/drawing/2014/main" id="{3C610259-CD12-C218-88B1-5E4B69EF59CD}"/>
              </a:ext>
            </a:extLst>
          </p:cNvPr>
          <p:cNvSpPr/>
          <p:nvPr/>
        </p:nvSpPr>
        <p:spPr>
          <a:xfrm>
            <a:off x="6733818" y="2425065"/>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Mô phỏng tăng/giảm tốc độ xe</a:t>
            </a:r>
            <a:endParaRPr lang="en-US" sz="1750" dirty="0"/>
          </a:p>
        </p:txBody>
      </p:sp>
      <p:sp>
        <p:nvSpPr>
          <p:cNvPr id="7" name="Shape 4">
            <a:extLst>
              <a:ext uri="{FF2B5EF4-FFF2-40B4-BE49-F238E27FC236}">
                <a16:creationId xmlns:a16="http://schemas.microsoft.com/office/drawing/2014/main" id="{DCAD21DB-1473-6708-C210-8F50E378A34E}"/>
              </a:ext>
            </a:extLst>
          </p:cNvPr>
          <p:cNvSpPr/>
          <p:nvPr/>
        </p:nvSpPr>
        <p:spPr>
          <a:xfrm>
            <a:off x="6620351" y="3295531"/>
            <a:ext cx="226814" cy="1669852"/>
          </a:xfrm>
          <a:prstGeom prst="roundRect">
            <a:avLst>
              <a:gd name="adj" fmla="val 15001"/>
            </a:avLst>
          </a:prstGeom>
          <a:solidFill>
            <a:srgbClr val="E0E0EC"/>
          </a:solidFill>
          <a:ln/>
        </p:spPr>
      </p:sp>
      <p:sp>
        <p:nvSpPr>
          <p:cNvPr id="8" name="Text 5">
            <a:extLst>
              <a:ext uri="{FF2B5EF4-FFF2-40B4-BE49-F238E27FC236}">
                <a16:creationId xmlns:a16="http://schemas.microsoft.com/office/drawing/2014/main" id="{2F5DF51A-1FF5-992E-33E4-8EB64FF8136B}"/>
              </a:ext>
            </a:extLst>
          </p:cNvPr>
          <p:cNvSpPr/>
          <p:nvPr/>
        </p:nvSpPr>
        <p:spPr>
          <a:xfrm>
            <a:off x="7073979" y="35223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Cập Nhật UI Tức Thì</a:t>
            </a:r>
            <a:endParaRPr lang="en-US" sz="2200" dirty="0"/>
          </a:p>
        </p:txBody>
      </p:sp>
      <p:sp>
        <p:nvSpPr>
          <p:cNvPr id="9" name="Text 6">
            <a:extLst>
              <a:ext uri="{FF2B5EF4-FFF2-40B4-BE49-F238E27FC236}">
                <a16:creationId xmlns:a16="http://schemas.microsoft.com/office/drawing/2014/main" id="{FFDD25BA-AFB3-4C07-0BE4-3332356784FB}"/>
              </a:ext>
            </a:extLst>
          </p:cNvPr>
          <p:cNvSpPr/>
          <p:nvPr/>
        </p:nvSpPr>
        <p:spPr>
          <a:xfrm>
            <a:off x="7073979" y="4012763"/>
            <a:ext cx="6762631"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Đồng hồ tốc độ và thanh năng lượng thay đổi theo thời gian thực</a:t>
            </a:r>
            <a:endParaRPr lang="en-US" sz="1750" dirty="0"/>
          </a:p>
        </p:txBody>
      </p:sp>
      <p:sp>
        <p:nvSpPr>
          <p:cNvPr id="10" name="Shape 7">
            <a:extLst>
              <a:ext uri="{FF2B5EF4-FFF2-40B4-BE49-F238E27FC236}">
                <a16:creationId xmlns:a16="http://schemas.microsoft.com/office/drawing/2014/main" id="{3456697C-B496-6B13-10C0-D15746EEDCB8}"/>
              </a:ext>
            </a:extLst>
          </p:cNvPr>
          <p:cNvSpPr/>
          <p:nvPr/>
        </p:nvSpPr>
        <p:spPr>
          <a:xfrm>
            <a:off x="6960632" y="5192197"/>
            <a:ext cx="226814" cy="1669852"/>
          </a:xfrm>
          <a:prstGeom prst="roundRect">
            <a:avLst>
              <a:gd name="adj" fmla="val 15001"/>
            </a:avLst>
          </a:prstGeom>
          <a:solidFill>
            <a:srgbClr val="E0E0EC"/>
          </a:solidFill>
          <a:ln/>
        </p:spPr>
      </p:sp>
      <p:sp>
        <p:nvSpPr>
          <p:cNvPr id="11" name="Text 8">
            <a:extLst>
              <a:ext uri="{FF2B5EF4-FFF2-40B4-BE49-F238E27FC236}">
                <a16:creationId xmlns:a16="http://schemas.microsoft.com/office/drawing/2014/main" id="{5D08B428-8CBC-5177-A20E-94CB20135035}"/>
              </a:ext>
            </a:extLst>
          </p:cNvPr>
          <p:cNvSpPr/>
          <p:nvPr/>
        </p:nvSpPr>
        <p:spPr>
          <a:xfrm>
            <a:off x="7414260" y="5419011"/>
            <a:ext cx="3015377" cy="354330"/>
          </a:xfrm>
          <a:prstGeom prst="rect">
            <a:avLst/>
          </a:prstGeom>
          <a:noFill/>
          <a:ln/>
        </p:spPr>
        <p:txBody>
          <a:bodyPr wrap="none" lIns="0" tIns="0" rIns="0" bIns="0" rtlCol="0" anchor="t"/>
          <a:lstStyle/>
          <a:p>
            <a:pPr marL="0" indent="0" algn="l">
              <a:lnSpc>
                <a:spcPts val="2750"/>
              </a:lnSpc>
              <a:buNone/>
            </a:pPr>
            <a:r>
              <a:rPr lang="en-US" sz="2200" b="1" dirty="0" err="1">
                <a:solidFill>
                  <a:srgbClr val="39393C"/>
                </a:solidFill>
                <a:latin typeface="Playfair Display Bold" pitchFamily="34" charset="0"/>
                <a:ea typeface="Playfair Display Bold" pitchFamily="34" charset="-122"/>
                <a:cs typeface="Playfair Display Bold" pitchFamily="34" charset="-120"/>
              </a:rPr>
              <a:t>Tính</a:t>
            </a:r>
            <a:r>
              <a:rPr lang="en-US" sz="2200" b="1" dirty="0">
                <a:solidFill>
                  <a:srgbClr val="39393C"/>
                </a:solidFill>
                <a:latin typeface="Playfair Display Bold" pitchFamily="34" charset="0"/>
                <a:ea typeface="Playfair Display Bold" pitchFamily="34" charset="-122"/>
                <a:cs typeface="Playfair Display Bold" pitchFamily="34" charset="-120"/>
              </a:rPr>
              <a:t> </a:t>
            </a:r>
            <a:r>
              <a:rPr lang="en-US" sz="2200" b="1" dirty="0" err="1">
                <a:solidFill>
                  <a:srgbClr val="39393C"/>
                </a:solidFill>
                <a:latin typeface="Playfair Display Bold" pitchFamily="34" charset="0"/>
                <a:ea typeface="Playfair Display Bold" pitchFamily="34" charset="-122"/>
                <a:cs typeface="Playfair Display Bold" pitchFamily="34" charset="-120"/>
              </a:rPr>
              <a:t>Toán</a:t>
            </a:r>
            <a:endParaRPr lang="en-US" sz="2200" dirty="0"/>
          </a:p>
        </p:txBody>
      </p:sp>
      <p:sp>
        <p:nvSpPr>
          <p:cNvPr id="12" name="Text 9">
            <a:extLst>
              <a:ext uri="{FF2B5EF4-FFF2-40B4-BE49-F238E27FC236}">
                <a16:creationId xmlns:a16="http://schemas.microsoft.com/office/drawing/2014/main" id="{0FE96C3F-FFA3-3862-0E9A-6F00054F1F9E}"/>
              </a:ext>
            </a:extLst>
          </p:cNvPr>
          <p:cNvSpPr/>
          <p:nvPr/>
        </p:nvSpPr>
        <p:spPr>
          <a:xfrm>
            <a:off x="7414260" y="5909429"/>
            <a:ext cx="6422350"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Phạm vi di chuyển còn lại được tính toán động dựa trên mẫu sử dụng</a:t>
            </a:r>
            <a:endParaRPr lang="en-US" sz="1750" dirty="0"/>
          </a:p>
        </p:txBody>
      </p:sp>
      <p:sp>
        <p:nvSpPr>
          <p:cNvPr id="13" name="Text 10">
            <a:extLst>
              <a:ext uri="{FF2B5EF4-FFF2-40B4-BE49-F238E27FC236}">
                <a16:creationId xmlns:a16="http://schemas.microsoft.com/office/drawing/2014/main" id="{06D1D31B-90AF-A979-2314-EC7568B66F9E}"/>
              </a:ext>
            </a:extLst>
          </p:cNvPr>
          <p:cNvSpPr/>
          <p:nvPr/>
        </p:nvSpPr>
        <p:spPr>
          <a:xfrm>
            <a:off x="6280191" y="7117199"/>
            <a:ext cx="7556419" cy="915711"/>
          </a:xfrm>
          <a:prstGeom prst="rect">
            <a:avLst/>
          </a:prstGeom>
          <a:noFill/>
          <a:ln/>
        </p:spPr>
        <p:txBody>
          <a:bodyPr wrap="none" lIns="0" tIns="0" rIns="0" bIns="0" rtlCol="0" anchor="t"/>
          <a:lstStyle/>
          <a:p>
            <a:pPr marL="0" indent="0">
              <a:lnSpc>
                <a:spcPts val="3550"/>
              </a:lnSpc>
              <a:buNone/>
            </a:pPr>
            <a:r>
              <a:rPr lang="en-US" dirty="0">
                <a:solidFill>
                  <a:srgbClr val="39393C"/>
                </a:solidFill>
                <a:latin typeface="Open Sans" pitchFamily="34" charset="0"/>
                <a:ea typeface="Open Sans" pitchFamily="34" charset="-122"/>
                <a:cs typeface="Open Sans" pitchFamily="34" charset="-120"/>
              </a:rPr>
              <a:t>Video demo đầy đủ: </a:t>
            </a:r>
            <a:br>
              <a:rPr lang="vi-VN" dirty="0">
                <a:solidFill>
                  <a:srgbClr val="39393C"/>
                </a:solidFill>
                <a:latin typeface="Open Sans" pitchFamily="34" charset="0"/>
                <a:ea typeface="Open Sans" pitchFamily="34" charset="-122"/>
                <a:cs typeface="Open Sans" pitchFamily="34" charset="-120"/>
              </a:rPr>
            </a:br>
            <a:r>
              <a:rPr lang="en-US" dirty="0">
                <a:solidFill>
                  <a:srgbClr val="39393C"/>
                </a:solidFill>
                <a:latin typeface="Open Sans" pitchFamily="34" charset="0"/>
                <a:ea typeface="Open Sans" pitchFamily="34" charset="-122"/>
                <a:cs typeface="Open Sans" pitchFamily="34" charset="-120"/>
              </a:rPr>
              <a:t>drive.google.com/file/d/1FQPo_EUh4a_-FMsMQpHUV6WIgGDGTdTw/view</a:t>
            </a:r>
            <a:endParaRPr lang="en-US" dirty="0"/>
          </a:p>
        </p:txBody>
      </p:sp>
    </p:spTree>
    <p:extLst>
      <p:ext uri="{BB962C8B-B14F-4D97-AF65-F5344CB8AC3E}">
        <p14:creationId xmlns:p14="http://schemas.microsoft.com/office/powerpoint/2010/main" val="134829767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0">
            <a:extLst>
              <a:ext uri="{FF2B5EF4-FFF2-40B4-BE49-F238E27FC236}">
                <a16:creationId xmlns:a16="http://schemas.microsoft.com/office/drawing/2014/main" id="{D325923D-9CF6-A471-49CE-D8FCFB97941E}"/>
              </a:ext>
            </a:extLst>
          </p:cNvPr>
          <p:cNvSpPr/>
          <p:nvPr/>
        </p:nvSpPr>
        <p:spPr>
          <a:xfrm>
            <a:off x="793790" y="814149"/>
            <a:ext cx="7851696" cy="566976"/>
          </a:xfrm>
          <a:prstGeom prst="rect">
            <a:avLst/>
          </a:prstGeom>
          <a:noFill/>
          <a:ln/>
        </p:spPr>
        <p:txBody>
          <a:bodyPr wrap="none" lIns="0" tIns="0" rIns="0" bIns="0" rtlCol="0" anchor="t"/>
          <a:lstStyle/>
          <a:p>
            <a:pPr marL="0" indent="0" algn="l">
              <a:lnSpc>
                <a:spcPts val="4450"/>
              </a:lnSpc>
              <a:buNone/>
            </a:pPr>
            <a:r>
              <a:rPr lang="vi-VN" sz="3550" b="1" dirty="0">
                <a:solidFill>
                  <a:srgbClr val="101014"/>
                </a:solidFill>
                <a:latin typeface="Playfair Display Bold" pitchFamily="34" charset="0"/>
                <a:ea typeface="Playfair Display Bold" pitchFamily="34" charset="-122"/>
                <a:cs typeface="Playfair Display Bold" pitchFamily="34" charset="-120"/>
              </a:rPr>
              <a:t>Thuật toán xử lý</a:t>
            </a:r>
            <a:r>
              <a:rPr lang="en-US" sz="3550" b="1" dirty="0">
                <a:solidFill>
                  <a:srgbClr val="101014"/>
                </a:solidFill>
                <a:latin typeface="Playfair Display Bold" pitchFamily="34" charset="0"/>
                <a:ea typeface="Playfair Display Bold" pitchFamily="34" charset="-122"/>
                <a:cs typeface="Playfair Display Bold" pitchFamily="34" charset="-120"/>
              </a:rPr>
              <a:t>: </a:t>
            </a:r>
            <a:r>
              <a:rPr lang="vi-VN" sz="3550" b="1" dirty="0">
                <a:solidFill>
                  <a:srgbClr val="101014"/>
                </a:solidFill>
                <a:latin typeface="Playfair Display Bold" pitchFamily="34" charset="0"/>
                <a:ea typeface="Playfair Display Bold" pitchFamily="34" charset="-122"/>
                <a:cs typeface="Playfair Display Bold" pitchFamily="34" charset="-120"/>
              </a:rPr>
              <a:t>Dung lượng</a:t>
            </a:r>
            <a:r>
              <a:rPr lang="en-US" sz="3550" b="1" dirty="0">
                <a:solidFill>
                  <a:srgbClr val="101014"/>
                </a:solidFill>
                <a:latin typeface="Playfair Display Bold" pitchFamily="34" charset="0"/>
                <a:ea typeface="Playfair Display Bold" pitchFamily="34" charset="-122"/>
                <a:cs typeface="Playfair Display Bold" pitchFamily="34" charset="-120"/>
              </a:rPr>
              <a:t> Pin</a:t>
            </a:r>
            <a:endParaRPr lang="en-US" sz="3550" dirty="0"/>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BE0F64AB-ED13-0ABE-E68B-DD773B31565A}"/>
                  </a:ext>
                </a:extLst>
              </p:cNvPr>
              <p:cNvSpPr txBox="1"/>
              <p:nvPr/>
            </p:nvSpPr>
            <p:spPr>
              <a:xfrm>
                <a:off x="793789" y="1539672"/>
                <a:ext cx="13042821" cy="6229782"/>
              </a:xfrm>
              <a:prstGeom prst="rect">
                <a:avLst/>
              </a:prstGeom>
              <a:noFill/>
            </p:spPr>
            <p:txBody>
              <a:bodyPr wrap="square" rtlCol="0">
                <a:spAutoFit/>
              </a:bodyPr>
              <a:lstStyle/>
              <a:p>
                <a:pPr marL="0" marR="0" algn="just">
                  <a:lnSpc>
                    <a:spcPct val="115000"/>
                  </a:lnSpc>
                  <a:spcBef>
                    <a:spcPts val="600"/>
                  </a:spcBef>
                  <a:spcAft>
                    <a:spcPts val="60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Quá trình tính toán dung lượng pin được thực hiện như sau:</a:t>
                </a:r>
                <a:endParaRPr lang="en-US"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R="0" lvl="0" algn="just">
                  <a:lnSpc>
                    <a:spcPct val="150000"/>
                  </a:lnSpc>
                  <a:spcBef>
                    <a:spcPts val="600"/>
                  </a:spcBef>
                  <a:spcAft>
                    <a:spcPts val="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1. Tính lượng điện năng tiêu thụ tức thời</a:t>
                </a:r>
                <a:endParaRPr lang="en-US" sz="1800"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Dựa vào tốc độ xe (speed), tính ra mức tiêu thụ điện năng tức thời (kWh/100km).</a:t>
                </a:r>
                <a:endParaRPr lang="en-US"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50000"/>
                  </a:lnSpc>
                  <a:spcBef>
                    <a:spcPts val="0"/>
                  </a:spcBef>
                  <a:spcAft>
                    <a:spcPts val="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2. Tính điện năng tiêu thụ trong mỗi chu kỳ</a:t>
                </a:r>
                <a:endParaRPr lang="en-US" sz="1800"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L="342900" marR="0" lvl="0" indent="-342900" algn="just">
                  <a:lnSpc>
                    <a:spcPct val="150000"/>
                  </a:lnSpc>
                  <a:spcBef>
                    <a:spcPts val="0"/>
                  </a:spcBef>
                  <a:spcAft>
                    <a:spcPts val="600"/>
                  </a:spcAft>
                  <a:buFont typeface="Arial" panose="020B0604020202020204" pitchFamily="34" charset="0"/>
                  <a:buChar char="-"/>
                </a:pP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energy_used_kWh_this_tick = </a:t>
                </a:r>
                <a14:m>
                  <m:oMath xmlns:m="http://schemas.openxmlformats.org/officeDocument/2006/math">
                    <m:f>
                      <m:fPr>
                        <m:ctrlPr>
                          <a:rPr lang="en-US" sz="1800" i="1">
                            <a:solidFill>
                              <a:schemeClr val="tx1"/>
                            </a:solidFill>
                            <a:effectLst/>
                            <a:latin typeface="Cambria Math" panose="02040503050406030204" pitchFamily="18" charset="0"/>
                            <a:ea typeface="Arial" panose="020B0604020202020204" pitchFamily="34" charset="0"/>
                            <a:cs typeface="Times New Roman" panose="02020603050405020304" pitchFamily="18" charset="0"/>
                          </a:rPr>
                        </m:ctrlPr>
                      </m:fPr>
                      <m:num>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consumption</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kWh</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per</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_100</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km</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 × </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delta</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distance</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km</m:t>
                        </m:r>
                      </m:num>
                      <m:den>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100</m:t>
                        </m:r>
                      </m:den>
                    </m:f>
                  </m:oMath>
                </a14:m>
                <a:endParaRPr lang="en-US"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50000"/>
                  </a:lnSpc>
                  <a:spcBef>
                    <a:spcPts val="600"/>
                  </a:spcBef>
                  <a:spcAft>
                    <a:spcPts val="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3. Cộng dồn điện năng đã sử dụng</a:t>
                </a:r>
                <a:endParaRPr lang="en-US" sz="1800"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cumulative_energy_used_kWh = cumulative_energy_used_kWh + energy_used_kWh_this_tick</a:t>
                </a:r>
                <a:endParaRPr lang="en-US"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50000"/>
                  </a:lnSpc>
                  <a:spcBef>
                    <a:spcPts val="0"/>
                  </a:spcBef>
                  <a:spcAft>
                    <a:spcPts val="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4. Tính điện năng còn lại</a:t>
                </a:r>
                <a:endParaRPr lang="en-US" sz="1800"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energy_remaining_kWh</a:t>
                </a:r>
                <a:r>
                  <a:rPr lang="vi-VN" dirty="0">
                    <a:latin typeface="Open Sans" panose="020B0606030504020204" pitchFamily="34" charset="0"/>
                    <a:ea typeface="Open Sans" panose="020B0606030504020204" pitchFamily="34" charset="0"/>
                    <a:cs typeface="Open Sans" panose="020B0606030504020204" pitchFamily="34" charset="0"/>
                  </a:rPr>
                  <a:t> </a:t>
                </a: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battery_capacity_kWh × (</a:t>
                </a:r>
                <a14:m>
                  <m:oMath xmlns:m="http://schemas.openxmlformats.org/officeDocument/2006/math">
                    <m:f>
                      <m:fPr>
                        <m:ctrlPr>
                          <a:rPr lang="en-US" sz="1800" i="1">
                            <a:solidFill>
                              <a:schemeClr val="tx1"/>
                            </a:solidFill>
                            <a:effectLst/>
                            <a:latin typeface="Cambria Math" panose="02040503050406030204" pitchFamily="18" charset="0"/>
                            <a:ea typeface="Arial" panose="020B0604020202020204" pitchFamily="34" charset="0"/>
                            <a:cs typeface="Times New Roman" panose="02020603050405020304" pitchFamily="18" charset="0"/>
                          </a:rPr>
                        </m:ctrlPr>
                      </m:fPr>
                      <m:num>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initial</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SoC</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percent</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 </m:t>
                        </m:r>
                      </m:num>
                      <m:den>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100</m:t>
                        </m:r>
                      </m:den>
                    </m:f>
                  </m:oMath>
                </a14:m>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cumulative_energy_used_kWh</a:t>
                </a:r>
                <a:endParaRPr lang="en-US"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50000"/>
                  </a:lnSpc>
                  <a:spcBef>
                    <a:spcPts val="0"/>
                  </a:spcBef>
                  <a:spcAft>
                    <a:spcPts val="0"/>
                  </a:spcAft>
                </a:pPr>
                <a:r>
                  <a:rPr lang="vi-VN" sz="1800" b="1"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rPr>
                  <a:t>5. Tính phần trăm pin</a:t>
                </a:r>
                <a:endParaRPr lang="en-US" sz="1800" dirty="0">
                  <a:solidFill>
                    <a:schemeClr val="tx1"/>
                  </a:solidFill>
                  <a:effectLst/>
                  <a:latin typeface="Playfair Display Bold" panose="00000800000000000000" pitchFamily="2" charset="0"/>
                  <a:ea typeface="Open Sans" panose="020B0606030504020204" pitchFamily="34" charset="0"/>
                  <a:cs typeface="Open Sans" panose="020B0606030504020204" pitchFamily="34" charset="0"/>
                </a:endParaRPr>
              </a:p>
              <a:p>
                <a:pPr marL="342900" marR="0" lvl="0" indent="-342900" algn="just">
                  <a:lnSpc>
                    <a:spcPct val="150000"/>
                  </a:lnSpc>
                  <a:spcBef>
                    <a:spcPts val="0"/>
                  </a:spcBef>
                  <a:spcAft>
                    <a:spcPts val="600"/>
                  </a:spcAft>
                  <a:buFont typeface="Arial" panose="020B0604020202020204" pitchFamily="34" charset="0"/>
                  <a:buChar char="-"/>
                </a:pP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battery =  </a:t>
                </a:r>
                <a14:m>
                  <m:oMath xmlns:m="http://schemas.openxmlformats.org/officeDocument/2006/math">
                    <m:f>
                      <m:fPr>
                        <m:ctrlPr>
                          <a:rPr lang="en-US" sz="1800" i="1">
                            <a:solidFill>
                              <a:schemeClr val="tx1"/>
                            </a:solidFill>
                            <a:effectLst/>
                            <a:latin typeface="Cambria Math" panose="02040503050406030204" pitchFamily="18" charset="0"/>
                            <a:ea typeface="Arial" panose="020B0604020202020204" pitchFamily="34" charset="0"/>
                            <a:cs typeface="Times New Roman" panose="02020603050405020304" pitchFamily="18" charset="0"/>
                          </a:rPr>
                        </m:ctrlPr>
                      </m:fPr>
                      <m:num>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energy</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remaining</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kWh</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 </m:t>
                        </m:r>
                      </m:num>
                      <m:den>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battery</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capacity</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_</m:t>
                        </m:r>
                        <m:r>
                          <m:rPr>
                            <m:nor/>
                          </m:rPr>
                          <a:rPr lang="vi-VN" sz="1800">
                            <a:solidFill>
                              <a:schemeClr val="tx1"/>
                            </a:solidFill>
                            <a:effectLst/>
                            <a:latin typeface="Open Sans" panose="020B0606030504020204" pitchFamily="34" charset="0"/>
                            <a:ea typeface="Open Sans" panose="020B0606030504020204" pitchFamily="34" charset="0"/>
                            <a:cs typeface="Open Sans" panose="020B0606030504020204" pitchFamily="34" charset="0"/>
                          </a:rPr>
                          <m:t>kWh</m:t>
                        </m:r>
                      </m:den>
                    </m:f>
                  </m:oMath>
                </a14:m>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100</a:t>
                </a:r>
                <a:endParaRPr lang="en-US"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63" name="TextBox 62">
                <a:extLst>
                  <a:ext uri="{FF2B5EF4-FFF2-40B4-BE49-F238E27FC236}">
                    <a16:creationId xmlns:a16="http://schemas.microsoft.com/office/drawing/2014/main" id="{BE0F64AB-ED13-0ABE-E68B-DD773B31565A}"/>
                  </a:ext>
                </a:extLst>
              </p:cNvPr>
              <p:cNvSpPr txBox="1">
                <a:spLocks noRot="1" noChangeAspect="1" noMove="1" noResize="1" noEditPoints="1" noAdjustHandles="1" noChangeArrowheads="1" noChangeShapeType="1" noTextEdit="1"/>
              </p:cNvSpPr>
              <p:nvPr/>
            </p:nvSpPr>
            <p:spPr>
              <a:xfrm>
                <a:off x="793789" y="1539672"/>
                <a:ext cx="13042821" cy="6229782"/>
              </a:xfrm>
              <a:prstGeom prst="rect">
                <a:avLst/>
              </a:prstGeom>
              <a:blipFill>
                <a:blip r:embed="rId2"/>
                <a:stretch>
                  <a:fillRect l="-374" t="-294"/>
                </a:stretch>
              </a:blipFill>
            </p:spPr>
            <p:txBody>
              <a:bodyPr/>
              <a:lstStyle/>
              <a:p>
                <a:r>
                  <a:rPr lang="en-US">
                    <a:noFill/>
                  </a:rPr>
                  <a:t> </a:t>
                </a:r>
              </a:p>
            </p:txBody>
          </p:sp>
        </mc:Fallback>
      </mc:AlternateContent>
    </p:spTree>
    <p:extLst>
      <p:ext uri="{BB962C8B-B14F-4D97-AF65-F5344CB8AC3E}">
        <p14:creationId xmlns:p14="http://schemas.microsoft.com/office/powerpoint/2010/main" val="24273558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Text 2">
                <a:extLst>
                  <a:ext uri="{FF2B5EF4-FFF2-40B4-BE49-F238E27FC236}">
                    <a16:creationId xmlns:a16="http://schemas.microsoft.com/office/drawing/2014/main" id="{702B70F2-4CDE-C001-5F81-CDD5DE509E29}"/>
                  </a:ext>
                </a:extLst>
              </p:cNvPr>
              <p:cNvSpPr/>
              <p:nvPr/>
            </p:nvSpPr>
            <p:spPr>
              <a:xfrm>
                <a:off x="793791" y="2351991"/>
                <a:ext cx="10932044" cy="5063460"/>
              </a:xfrm>
              <a:prstGeom prst="rect">
                <a:avLst/>
              </a:prstGeom>
              <a:noFill/>
              <a:ln/>
            </p:spPr>
            <p:txBody>
              <a:bodyPr wrap="none" lIns="0" tIns="0" rIns="0" bIns="0" rtlCol="0" anchor="t"/>
              <a:lstStyle/>
              <a:p>
                <a:pPr marR="0" lvl="0" algn="just">
                  <a:lnSpc>
                    <a:spcPct val="115000"/>
                  </a:lnSpc>
                  <a:spcBef>
                    <a:spcPts val="600"/>
                  </a:spcBef>
                  <a:spcAft>
                    <a:spcPts val="600"/>
                  </a:spcAft>
                </a:pPr>
                <a:br>
                  <a:rPr lang="vi-VN" sz="1750" dirty="0">
                    <a:solidFill>
                      <a:srgbClr val="39393C"/>
                    </a:solidFill>
                    <a:latin typeface="Open Sans" panose="020B0606030504020204" pitchFamily="34" charset="0"/>
                    <a:ea typeface="Open Sans" panose="020B0606030504020204" pitchFamily="34" charset="0"/>
                    <a:cs typeface="Open Sans" panose="020B0606030504020204" pitchFamily="34" charset="0"/>
                  </a:rPr>
                </a:br>
                <a:r>
                  <a:rPr lang="vi-VN" sz="1750"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1.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Tính</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hệ</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số</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pha</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trộn</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tăng</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tuyến</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tính</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theo</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quãng</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đường</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bão</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hòa</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ở 1.0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sau</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50 km):</a:t>
                </a:r>
                <a:endParaRPr lang="en-US" sz="1800" dirty="0">
                  <a:effectLst/>
                  <a:latin typeface="Playfair Display Bold" panose="00000800000000000000" pitchFamily="2" charset="0"/>
                  <a:ea typeface="Open Sans" panose="020B0606030504020204" pitchFamily="34" charset="0"/>
                  <a:cs typeface="Open Sans" panose="020B0606030504020204" pitchFamily="34" charset="0"/>
                </a:endParaRPr>
              </a:p>
              <a:p>
                <a:pPr marL="0" marR="0" indent="457200" algn="just">
                  <a:lnSpc>
                    <a:spcPct val="115000"/>
                  </a:lnSpc>
                  <a:spcBef>
                    <a:spcPts val="600"/>
                  </a:spcBef>
                  <a:spcAft>
                    <a:spcPts val="600"/>
                  </a:spcAft>
                </a:pPr>
                <a:r>
                  <a:rPr lang="en-GB" sz="1800" dirty="0" err="1">
                    <a:effectLst/>
                    <a:latin typeface="Open Sans" panose="020B0606030504020204" pitchFamily="34" charset="0"/>
                    <a:ea typeface="Open Sans" panose="020B0606030504020204" pitchFamily="34" charset="0"/>
                    <a:cs typeface="Open Sans" panose="020B0606030504020204" pitchFamily="34" charset="0"/>
                  </a:rPr>
                  <a:t>blending_factor</a:t>
                </a:r>
                <a:r>
                  <a:rPr lang="en-GB" sz="1800" dirty="0">
                    <a:effectLst/>
                    <a:latin typeface="Open Sans" panose="020B0606030504020204" pitchFamily="34" charset="0"/>
                    <a:ea typeface="Open Sans" panose="020B0606030504020204" pitchFamily="34" charset="0"/>
                    <a:cs typeface="Open Sans" panose="020B0606030504020204" pitchFamily="34" charset="0"/>
                  </a:rPr>
                  <a:t> = </a:t>
                </a:r>
                <a14:m>
                  <m:oMath xmlns:m="http://schemas.openxmlformats.org/officeDocument/2006/math">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m:rPr>
                            <m:nor/>
                          </m:rPr>
                          <a:rPr lang="en-GB" sz="1800">
                            <a:effectLst/>
                            <a:latin typeface="Open Sans" panose="020B0606030504020204" pitchFamily="34" charset="0"/>
                            <a:ea typeface="Open Sans" panose="020B0606030504020204" pitchFamily="34" charset="0"/>
                            <a:cs typeface="Open Sans" panose="020B0606030504020204" pitchFamily="34" charset="0"/>
                          </a:rPr>
                          <m:t>trip</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distance</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km</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 </m:t>
                        </m:r>
                      </m:num>
                      <m:den>
                        <m:r>
                          <m:rPr>
                            <m:nor/>
                          </m:rPr>
                          <a:rPr lang="en-GB" sz="1800">
                            <a:effectLst/>
                            <a:latin typeface="Open Sans" panose="020B0606030504020204" pitchFamily="34" charset="0"/>
                            <a:ea typeface="Open Sans" panose="020B0606030504020204" pitchFamily="34" charset="0"/>
                            <a:cs typeface="Open Sans" panose="020B0606030504020204" pitchFamily="34" charset="0"/>
                          </a:rPr>
                          <m:t>50</m:t>
                        </m:r>
                      </m:den>
                    </m:f>
                  </m:oMath>
                </a14:m>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15000"/>
                  </a:lnSpc>
                  <a:spcBef>
                    <a:spcPts val="600"/>
                  </a:spcBef>
                  <a:spcAft>
                    <a:spcPts val="600"/>
                  </a:spcAft>
                </a:pPr>
                <a:r>
                  <a:rPr lang="vi-VN" sz="1800" dirty="0">
                    <a:effectLst/>
                    <a:latin typeface="Playfair Display Bold" panose="00000800000000000000" pitchFamily="2" charset="0"/>
                    <a:ea typeface="Open Sans" panose="020B0606030504020204" pitchFamily="34" charset="0"/>
                    <a:cs typeface="Open Sans" panose="020B0606030504020204" pitchFamily="34" charset="0"/>
                  </a:rPr>
                  <a:t>2. Pha trộn mức tiêu thụ trung bình:</a:t>
                </a:r>
                <a:endParaRPr lang="en-US" sz="1800" dirty="0">
                  <a:effectLst/>
                  <a:latin typeface="Playfair Display Bold" panose="00000800000000000000" pitchFamily="2" charset="0"/>
                  <a:ea typeface="Open Sans" panose="020B0606030504020204" pitchFamily="34" charset="0"/>
                  <a:cs typeface="Open Sans" panose="020B0606030504020204" pitchFamily="34" charset="0"/>
                </a:endParaRPr>
              </a:p>
              <a:p>
                <a:pPr marL="457200" marR="0" algn="just">
                  <a:lnSpc>
                    <a:spcPct val="115000"/>
                  </a:lnSpc>
                  <a:spcBef>
                    <a:spcPts val="600"/>
                  </a:spcBef>
                  <a:spcAft>
                    <a:spcPts val="600"/>
                  </a:spcAft>
                </a:pPr>
                <a:r>
                  <a:rPr lang="en-GB" sz="1800" dirty="0" err="1">
                    <a:effectLst/>
                    <a:latin typeface="Open Sans" panose="020B0606030504020204" pitchFamily="34" charset="0"/>
                    <a:ea typeface="Open Sans" panose="020B0606030504020204" pitchFamily="34" charset="0"/>
                    <a:cs typeface="Open Sans" panose="020B0606030504020204" pitchFamily="34" charset="0"/>
                  </a:rPr>
                  <a:t>final_avg_consumption</a:t>
                </a:r>
                <a:r>
                  <a:rPr lang="en-GB" sz="1800" dirty="0">
                    <a:effectLst/>
                    <a:latin typeface="Open Sans" panose="020B0606030504020204" pitchFamily="34" charset="0"/>
                    <a:ea typeface="Open Sans" panose="020B0606030504020204" pitchFamily="34" charset="0"/>
                    <a:cs typeface="Open Sans" panose="020B0606030504020204" pitchFamily="34" charset="0"/>
                  </a:rPr>
                  <a:t> = (</a:t>
                </a:r>
                <a:r>
                  <a:rPr lang="en-GB" sz="1800" dirty="0" err="1">
                    <a:effectLst/>
                    <a:latin typeface="Open Sans" panose="020B0606030504020204" pitchFamily="34" charset="0"/>
                    <a:ea typeface="Open Sans" panose="020B0606030504020204" pitchFamily="34" charset="0"/>
                    <a:cs typeface="Open Sans" panose="020B0606030504020204" pitchFamily="34" charset="0"/>
                  </a:rPr>
                  <a:t>blending_factor</a:t>
                </a:r>
                <a:r>
                  <a:rPr lang="en-GB" sz="1800" dirty="0">
                    <a:effectLst/>
                    <a:latin typeface="Open Sans" panose="020B0606030504020204" pitchFamily="34" charset="0"/>
                    <a:ea typeface="Open Sans" panose="020B0606030504020204" pitchFamily="34" charset="0"/>
                    <a:cs typeface="Open Sans" panose="020B0606030504020204" pitchFamily="34" charset="0"/>
                  </a:rPr>
                  <a:t>  </a:t>
                </a:r>
                <a:r>
                  <a:rPr lang="en-GB" sz="1800" dirty="0" err="1">
                    <a:effectLst/>
                    <a:latin typeface="Open Sans" panose="020B0606030504020204" pitchFamily="34" charset="0"/>
                    <a:ea typeface="Open Sans" panose="020B0606030504020204" pitchFamily="34" charset="0"/>
                    <a:cs typeface="Open Sans" panose="020B0606030504020204" pitchFamily="34" charset="0"/>
                  </a:rPr>
                  <a:t>avg_consumption_short_term</a:t>
                </a:r>
                <a:r>
                  <a:rPr lang="en-GB" sz="1800" dirty="0">
                    <a:effectLst/>
                    <a:latin typeface="Open Sans" panose="020B0606030504020204" pitchFamily="34" charset="0"/>
                    <a:ea typeface="Open Sans" panose="020B0606030504020204" pitchFamily="34" charset="0"/>
                    <a:cs typeface="Open Sans" panose="020B0606030504020204" pitchFamily="34" charset="0"/>
                  </a:rPr>
                  <a:t>) </a:t>
                </a:r>
                <a:endParaRPr lang="vi-VN" sz="1800" dirty="0">
                  <a:effectLst/>
                  <a:latin typeface="Open Sans" panose="020B0606030504020204" pitchFamily="34" charset="0"/>
                  <a:ea typeface="Open Sans" panose="020B0606030504020204" pitchFamily="34" charset="0"/>
                  <a:cs typeface="Open Sans" panose="020B0606030504020204" pitchFamily="34" charset="0"/>
                </a:endParaRPr>
              </a:p>
              <a:p>
                <a:pPr marL="457200" marR="0" algn="just">
                  <a:lnSpc>
                    <a:spcPct val="115000"/>
                  </a:lnSpc>
                  <a:spcBef>
                    <a:spcPts val="600"/>
                  </a:spcBef>
                  <a:spcAft>
                    <a:spcPts val="600"/>
                  </a:spcAft>
                </a:pPr>
                <a:r>
                  <a:rPr lang="vi-VN" dirty="0">
                    <a:latin typeface="Open Sans" panose="020B0606030504020204" pitchFamily="34" charset="0"/>
                    <a:ea typeface="Open Sans" panose="020B0606030504020204" pitchFamily="34" charset="0"/>
                    <a:cs typeface="Open Sans" panose="020B0606030504020204" pitchFamily="34" charset="0"/>
                  </a:rPr>
                  <a:t>							</a:t>
                </a:r>
                <a:r>
                  <a:rPr lang="en-GB" sz="1800" dirty="0">
                    <a:effectLst/>
                    <a:latin typeface="Open Sans" panose="020B0606030504020204" pitchFamily="34" charset="0"/>
                    <a:ea typeface="Open Sans" panose="020B0606030504020204" pitchFamily="34" charset="0"/>
                    <a:cs typeface="Open Sans" panose="020B0606030504020204" pitchFamily="34" charset="0"/>
                  </a:rPr>
                  <a:t>+ ((1 - </a:t>
                </a:r>
                <a:r>
                  <a:rPr lang="en-GB" sz="1800" dirty="0" err="1">
                    <a:effectLst/>
                    <a:latin typeface="Open Sans" panose="020B0606030504020204" pitchFamily="34" charset="0"/>
                    <a:ea typeface="Open Sans" panose="020B0606030504020204" pitchFamily="34" charset="0"/>
                    <a:cs typeface="Open Sans" panose="020B0606030504020204" pitchFamily="34" charset="0"/>
                  </a:rPr>
                  <a:t>blending_factor</a:t>
                </a:r>
                <a:r>
                  <a:rPr lang="en-GB" sz="1800" dirty="0">
                    <a:effectLst/>
                    <a:latin typeface="Open Sans" panose="020B0606030504020204" pitchFamily="34" charset="0"/>
                    <a:ea typeface="Open Sans" panose="020B0606030504020204" pitchFamily="34" charset="0"/>
                    <a:cs typeface="Open Sans" panose="020B0606030504020204" pitchFamily="34" charset="0"/>
                  </a:rPr>
                  <a:t>) </a:t>
                </a:r>
                <a:r>
                  <a:rPr lang="vi-VN" sz="1800" dirty="0">
                    <a:effectLst/>
                    <a:latin typeface="Open Sans" panose="020B0606030504020204" pitchFamily="34" charset="0"/>
                    <a:ea typeface="Open Sans" panose="020B0606030504020204" pitchFamily="34" charset="0"/>
                    <a:cs typeface="Open Sans" panose="020B0606030504020204" pitchFamily="34" charset="0"/>
                  </a:rPr>
                  <a:t>×</a:t>
                </a:r>
                <a:r>
                  <a:rPr lang="en-GB" sz="1800" dirty="0">
                    <a:effectLst/>
                    <a:latin typeface="Open Sans" panose="020B0606030504020204" pitchFamily="34" charset="0"/>
                    <a:ea typeface="Open Sans" panose="020B0606030504020204" pitchFamily="34" charset="0"/>
                    <a:cs typeface="Open Sans" panose="020B0606030504020204" pitchFamily="34" charset="0"/>
                  </a:rPr>
                  <a:t> </a:t>
                </a:r>
                <a:r>
                  <a:rPr lang="en-GB" sz="1800" dirty="0" err="1">
                    <a:effectLst/>
                    <a:latin typeface="Open Sans" panose="020B0606030504020204" pitchFamily="34" charset="0"/>
                    <a:ea typeface="Open Sans" panose="020B0606030504020204" pitchFamily="34" charset="0"/>
                    <a:cs typeface="Open Sans" panose="020B0606030504020204" pitchFamily="34" charset="0"/>
                  </a:rPr>
                  <a:t>avg_consumption_long_term</a:t>
                </a:r>
                <a:r>
                  <a:rPr lang="en-GB" sz="1800" dirty="0">
                    <a:effectLst/>
                    <a:latin typeface="Open Sans" panose="020B0606030504020204" pitchFamily="34" charset="0"/>
                    <a:ea typeface="Open Sans" panose="020B0606030504020204" pitchFamily="34" charset="0"/>
                    <a:cs typeface="Open Sans" panose="020B0606030504020204" pitchFamily="34" charset="0"/>
                  </a:rPr>
                  <a: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15000"/>
                  </a:lnSpc>
                  <a:spcBef>
                    <a:spcPts val="600"/>
                  </a:spcBef>
                  <a:spcAft>
                    <a:spcPts val="600"/>
                  </a:spcAft>
                </a:pPr>
                <a:r>
                  <a:rPr lang="vi-VN" sz="1800" dirty="0">
                    <a:effectLst/>
                    <a:latin typeface="Playfair Display Bold" panose="00000800000000000000" pitchFamily="2" charset="0"/>
                    <a:ea typeface="Open Sans" panose="020B0606030504020204" pitchFamily="34" charset="0"/>
                    <a:cs typeface="Open Sans" panose="020B0606030504020204" pitchFamily="34" charset="0"/>
                  </a:rPr>
                  <a:t>3.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Giới</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hạn</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giá</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trị</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tiêu</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thụ</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để</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tránh</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chia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cho</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0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hoặc</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tạo</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DTE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quá</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 </a:t>
                </a:r>
                <a:r>
                  <a:rPr lang="en-GB" sz="1800" dirty="0" err="1">
                    <a:effectLst/>
                    <a:latin typeface="Playfair Display Bold" panose="00000800000000000000" pitchFamily="2" charset="0"/>
                    <a:ea typeface="Open Sans" panose="020B0606030504020204" pitchFamily="34" charset="0"/>
                    <a:cs typeface="Open Sans" panose="020B0606030504020204" pitchFamily="34" charset="0"/>
                  </a:rPr>
                  <a:t>lớn</a:t>
                </a:r>
                <a:r>
                  <a:rPr lang="en-GB" sz="1800" dirty="0">
                    <a:effectLst/>
                    <a:latin typeface="Playfair Display Bold" panose="00000800000000000000" pitchFamily="2" charset="0"/>
                    <a:ea typeface="Open Sans" panose="020B0606030504020204" pitchFamily="34" charset="0"/>
                    <a:cs typeface="Open Sans" panose="020B0606030504020204" pitchFamily="34" charset="0"/>
                  </a:rPr>
                  <a:t>:</a:t>
                </a:r>
                <a:endParaRPr lang="en-US" sz="1800" dirty="0">
                  <a:effectLst/>
                  <a:latin typeface="Playfair Display Bold" panose="00000800000000000000" pitchFamily="2" charset="0"/>
                  <a:ea typeface="Open Sans" panose="020B0606030504020204" pitchFamily="34" charset="0"/>
                  <a:cs typeface="Open Sans" panose="020B0606030504020204" pitchFamily="34" charset="0"/>
                </a:endParaRPr>
              </a:p>
              <a:p>
                <a:pPr marL="457200" marR="0" algn="just">
                  <a:lnSpc>
                    <a:spcPct val="115000"/>
                  </a:lnSpc>
                  <a:spcBef>
                    <a:spcPts val="600"/>
                  </a:spcBef>
                  <a:spcAft>
                    <a:spcPts val="600"/>
                  </a:spcAft>
                </a:pPr>
                <a:r>
                  <a:rPr lang="en-GB" sz="1800" dirty="0" err="1">
                    <a:effectLst/>
                    <a:latin typeface="Open Sans" panose="020B0606030504020204" pitchFamily="34" charset="0"/>
                    <a:ea typeface="Open Sans" panose="020B0606030504020204" pitchFamily="34" charset="0"/>
                    <a:cs typeface="Open Sans" panose="020B0606030504020204" pitchFamily="34" charset="0"/>
                  </a:rPr>
                  <a:t>final_avg_consumption</a:t>
                </a:r>
                <a:r>
                  <a:rPr lang="en-GB" sz="1800" dirty="0">
                    <a:effectLst/>
                    <a:latin typeface="Open Sans" panose="020B0606030504020204" pitchFamily="34" charset="0"/>
                    <a:ea typeface="Open Sans" panose="020B0606030504020204" pitchFamily="34" charset="0"/>
                    <a:cs typeface="Open Sans" panose="020B0606030504020204" pitchFamily="34" charset="0"/>
                  </a:rPr>
                  <a:t> = max(</a:t>
                </a:r>
                <a:r>
                  <a:rPr lang="en-GB" sz="1800" dirty="0" err="1">
                    <a:effectLst/>
                    <a:latin typeface="Open Sans" panose="020B0606030504020204" pitchFamily="34" charset="0"/>
                    <a:ea typeface="Open Sans" panose="020B0606030504020204" pitchFamily="34" charset="0"/>
                    <a:cs typeface="Open Sans" panose="020B0606030504020204" pitchFamily="34" charset="0"/>
                  </a:rPr>
                  <a:t>final_avg_consumption</a:t>
                </a:r>
                <a:r>
                  <a:rPr lang="en-GB" sz="1800" dirty="0">
                    <a:effectLst/>
                    <a:latin typeface="Open Sans" panose="020B0606030504020204" pitchFamily="34" charset="0"/>
                    <a:ea typeface="Open Sans" panose="020B0606030504020204" pitchFamily="34" charset="0"/>
                    <a:cs typeface="Open Sans" panose="020B0606030504020204" pitchFamily="34" charset="0"/>
                  </a:rPr>
                  <a:t>, 0.1) </a:t>
                </a:r>
                <a:r>
                  <a:rPr lang="vi-VN" sz="1800" dirty="0">
                    <a:effectLst/>
                    <a:latin typeface="Open Sans" panose="020B0606030504020204" pitchFamily="34" charset="0"/>
                    <a:ea typeface="Open Sans" panose="020B0606030504020204" pitchFamily="34" charset="0"/>
                    <a:cs typeface="Open Sans" panose="020B0606030504020204" pitchFamily="34" charset="0"/>
                  </a:rPr>
                  <a:t>(đơn vị</a:t>
                </a:r>
                <a:r>
                  <a:rPr lang="en-GB" sz="1800" dirty="0">
                    <a:effectLst/>
                    <a:latin typeface="Open Sans" panose="020B0606030504020204" pitchFamily="34" charset="0"/>
                    <a:ea typeface="Open Sans" panose="020B0606030504020204" pitchFamily="34" charset="0"/>
                    <a:cs typeface="Open Sans" panose="020B0606030504020204" pitchFamily="34" charset="0"/>
                  </a:rPr>
                  <a:t> kWh/100km</a:t>
                </a:r>
                <a:r>
                  <a:rPr lang="vi-VN" sz="1800" dirty="0">
                    <a:effectLst/>
                    <a:latin typeface="Open Sans" panose="020B0606030504020204" pitchFamily="34" charset="0"/>
                    <a:ea typeface="Open Sans" panose="020B0606030504020204" pitchFamily="34" charset="0"/>
                    <a:cs typeface="Open Sans" panose="020B0606030504020204" pitchFamily="34" charset="0"/>
                  </a:rPr>
                  <a: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a:p>
                <a:pPr marR="0" lvl="0" algn="just">
                  <a:lnSpc>
                    <a:spcPct val="115000"/>
                  </a:lnSpc>
                  <a:spcBef>
                    <a:spcPts val="600"/>
                  </a:spcBef>
                  <a:spcAft>
                    <a:spcPts val="600"/>
                  </a:spcAft>
                </a:pPr>
                <a:r>
                  <a:rPr lang="vi-VN" sz="1800" dirty="0">
                    <a:effectLst/>
                    <a:latin typeface="Playfair Display Bold" panose="00000800000000000000" pitchFamily="2" charset="0"/>
                    <a:ea typeface="Open Sans" panose="020B0606030504020204" pitchFamily="34" charset="0"/>
                    <a:cs typeface="Open Sans" panose="020B0606030504020204" pitchFamily="34" charset="0"/>
                  </a:rPr>
                  <a:t>4. Tính DTE (đơn vị km):</a:t>
                </a:r>
                <a:endParaRPr lang="en-US" sz="1800" dirty="0">
                  <a:effectLst/>
                  <a:latin typeface="Playfair Display Bold" panose="00000800000000000000" pitchFamily="2" charset="0"/>
                  <a:ea typeface="Open Sans" panose="020B0606030504020204" pitchFamily="34" charset="0"/>
                  <a:cs typeface="Open Sans" panose="020B0606030504020204" pitchFamily="34" charset="0"/>
                </a:endParaRPr>
              </a:p>
              <a:p>
                <a:pPr marL="457200" marR="0" algn="just">
                  <a:lnSpc>
                    <a:spcPct val="115000"/>
                  </a:lnSpc>
                  <a:spcBef>
                    <a:spcPts val="600"/>
                  </a:spcBef>
                  <a:spcAft>
                    <a:spcPts val="600"/>
                  </a:spcAft>
                </a:pPr>
                <a:r>
                  <a:rPr lang="en-GB" sz="1800" dirty="0" err="1">
                    <a:effectLst/>
                    <a:latin typeface="Open Sans" panose="020B0606030504020204" pitchFamily="34" charset="0"/>
                    <a:ea typeface="Open Sans" panose="020B0606030504020204" pitchFamily="34" charset="0"/>
                    <a:cs typeface="Open Sans" panose="020B0606030504020204" pitchFamily="34" charset="0"/>
                  </a:rPr>
                  <a:t>DTE_km</a:t>
                </a:r>
                <a:r>
                  <a:rPr lang="en-GB" sz="1800" dirty="0">
                    <a:effectLst/>
                    <a:latin typeface="Open Sans" panose="020B0606030504020204" pitchFamily="34" charset="0"/>
                    <a:ea typeface="Open Sans" panose="020B0606030504020204" pitchFamily="34" charset="0"/>
                    <a:cs typeface="Open Sans" panose="020B0606030504020204" pitchFamily="34" charset="0"/>
                  </a:rPr>
                  <a:t> = </a:t>
                </a:r>
                <a14:m>
                  <m:oMath xmlns:m="http://schemas.openxmlformats.org/officeDocument/2006/math">
                    <m:f>
                      <m:fPr>
                        <m:ctrlPr>
                          <a:rPr lang="en-US" sz="1800" i="1">
                            <a:effectLst/>
                            <a:latin typeface="Cambria Math" panose="02040503050406030204" pitchFamily="18" charset="0"/>
                            <a:ea typeface="Arial" panose="020B0604020202020204" pitchFamily="34" charset="0"/>
                            <a:cs typeface="Times New Roman" panose="02020603050405020304" pitchFamily="18" charset="0"/>
                          </a:rPr>
                        </m:ctrlPr>
                      </m:fPr>
                      <m:num>
                        <m:r>
                          <m:rPr>
                            <m:nor/>
                          </m:rPr>
                          <a:rPr lang="en-GB" sz="1800">
                            <a:effectLst/>
                            <a:latin typeface="Open Sans" panose="020B0606030504020204" pitchFamily="34" charset="0"/>
                            <a:ea typeface="Open Sans" panose="020B0606030504020204" pitchFamily="34" charset="0"/>
                            <a:cs typeface="Open Sans" panose="020B0606030504020204" pitchFamily="34" charset="0"/>
                          </a:rPr>
                          <m:t>energy</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remaining</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kWh</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  </m:t>
                        </m:r>
                      </m:num>
                      <m:den>
                        <m:r>
                          <m:rPr>
                            <m:nor/>
                          </m:rPr>
                          <a:rPr lang="en-GB" sz="1800">
                            <a:effectLst/>
                            <a:latin typeface="Open Sans" panose="020B0606030504020204" pitchFamily="34" charset="0"/>
                            <a:ea typeface="Open Sans" panose="020B0606030504020204" pitchFamily="34" charset="0"/>
                            <a:cs typeface="Open Sans" panose="020B0606030504020204" pitchFamily="34" charset="0"/>
                          </a:rPr>
                          <m:t>final</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avg</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_</m:t>
                        </m:r>
                        <m:r>
                          <m:rPr>
                            <m:nor/>
                          </m:rPr>
                          <a:rPr lang="en-GB" sz="1800">
                            <a:effectLst/>
                            <a:latin typeface="Open Sans" panose="020B0606030504020204" pitchFamily="34" charset="0"/>
                            <a:ea typeface="Open Sans" panose="020B0606030504020204" pitchFamily="34" charset="0"/>
                            <a:cs typeface="Open Sans" panose="020B0606030504020204" pitchFamily="34" charset="0"/>
                          </a:rPr>
                          <m:t>consumption</m:t>
                        </m:r>
                      </m:den>
                    </m:f>
                  </m:oMath>
                </a14:m>
                <a:r>
                  <a:rPr lang="en-GB" sz="1800" dirty="0">
                    <a:effectLst/>
                    <a:latin typeface="Open Sans" panose="020B0606030504020204" pitchFamily="34" charset="0"/>
                    <a:ea typeface="Open Sans" panose="020B0606030504020204" pitchFamily="34" charset="0"/>
                    <a:cs typeface="Open Sans" panose="020B0606030504020204" pitchFamily="34" charset="0"/>
                  </a:rPr>
                  <a:t> </a:t>
                </a:r>
                <a:r>
                  <a:rPr lang="vi-VN" sz="1800" dirty="0">
                    <a:effectLst/>
                    <a:latin typeface="Open Sans" panose="020B0606030504020204" pitchFamily="34" charset="0"/>
                    <a:ea typeface="Open Sans" panose="020B0606030504020204" pitchFamily="34" charset="0"/>
                    <a:cs typeface="Open Sans" panose="020B0606030504020204" pitchFamily="34" charset="0"/>
                  </a:rPr>
                  <a:t>×</a:t>
                </a:r>
                <a:r>
                  <a:rPr lang="en-GB" sz="1800" dirty="0">
                    <a:effectLst/>
                    <a:latin typeface="Open Sans" panose="020B0606030504020204" pitchFamily="34" charset="0"/>
                    <a:ea typeface="Open Sans" panose="020B0606030504020204" pitchFamily="34" charset="0"/>
                    <a:cs typeface="Open Sans" panose="020B0606030504020204" pitchFamily="34" charset="0"/>
                  </a:rPr>
                  <a:t> 100</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a:p>
                <a:pPr marL="0" indent="0" algn="l">
                  <a:lnSpc>
                    <a:spcPts val="2850"/>
                  </a:lnSpc>
                  <a:buNone/>
                </a:pP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18" name="Text 2">
                <a:extLst>
                  <a:ext uri="{FF2B5EF4-FFF2-40B4-BE49-F238E27FC236}">
                    <a16:creationId xmlns:a16="http://schemas.microsoft.com/office/drawing/2014/main" id="{702B70F2-4CDE-C001-5F81-CDD5DE509E29}"/>
                  </a:ext>
                </a:extLst>
              </p:cNvPr>
              <p:cNvSpPr>
                <a:spLocks noRot="1" noChangeAspect="1" noMove="1" noResize="1" noEditPoints="1" noAdjustHandles="1" noChangeArrowheads="1" noChangeShapeType="1" noTextEdit="1"/>
              </p:cNvSpPr>
              <p:nvPr/>
            </p:nvSpPr>
            <p:spPr>
              <a:xfrm>
                <a:off x="793791" y="2351991"/>
                <a:ext cx="10932044" cy="5063460"/>
              </a:xfrm>
              <a:prstGeom prst="rect">
                <a:avLst/>
              </a:prstGeom>
              <a:blipFill>
                <a:blip r:embed="rId2"/>
                <a:stretch>
                  <a:fillRect l="-1282"/>
                </a:stretch>
              </a:blipFill>
              <a:ln/>
            </p:spPr>
            <p:txBody>
              <a:bodyPr/>
              <a:lstStyle/>
              <a:p>
                <a:r>
                  <a:rPr lang="en-US">
                    <a:noFill/>
                  </a:rPr>
                  <a:t> </a:t>
                </a:r>
              </a:p>
            </p:txBody>
          </p:sp>
        </mc:Fallback>
      </mc:AlternateContent>
      <p:sp>
        <p:nvSpPr>
          <p:cNvPr id="20" name="Text 0">
            <a:extLst>
              <a:ext uri="{FF2B5EF4-FFF2-40B4-BE49-F238E27FC236}">
                <a16:creationId xmlns:a16="http://schemas.microsoft.com/office/drawing/2014/main" id="{7D2FA31A-94D3-6563-EC3C-5E46A784004C}"/>
              </a:ext>
            </a:extLst>
          </p:cNvPr>
          <p:cNvSpPr/>
          <p:nvPr/>
        </p:nvSpPr>
        <p:spPr>
          <a:xfrm>
            <a:off x="793790" y="814149"/>
            <a:ext cx="7851696" cy="566976"/>
          </a:xfrm>
          <a:prstGeom prst="rect">
            <a:avLst/>
          </a:prstGeom>
          <a:noFill/>
          <a:ln/>
        </p:spPr>
        <p:txBody>
          <a:bodyPr wrap="none" lIns="0" tIns="0" rIns="0" bIns="0" rtlCol="0" anchor="t"/>
          <a:lstStyle/>
          <a:p>
            <a:pPr marL="0" indent="0" algn="l">
              <a:lnSpc>
                <a:spcPts val="4450"/>
              </a:lnSpc>
              <a:buNone/>
            </a:pPr>
            <a:r>
              <a:rPr lang="vi-VN" sz="3550" b="1" dirty="0">
                <a:solidFill>
                  <a:srgbClr val="101014"/>
                </a:solidFill>
                <a:latin typeface="Playfair Display Bold" pitchFamily="34" charset="0"/>
                <a:ea typeface="Playfair Display Bold" pitchFamily="34" charset="-122"/>
                <a:cs typeface="Playfair Display Bold" pitchFamily="34" charset="-120"/>
              </a:rPr>
              <a:t>Thuật toán xử lý </a:t>
            </a:r>
            <a:r>
              <a:rPr lang="en-US" sz="3550" b="1" dirty="0">
                <a:solidFill>
                  <a:srgbClr val="101014"/>
                </a:solidFill>
                <a:latin typeface="Playfair Display Bold" pitchFamily="34" charset="0"/>
                <a:ea typeface="Playfair Display Bold" pitchFamily="34" charset="-122"/>
                <a:cs typeface="Playfair Display Bold" pitchFamily="34" charset="-120"/>
              </a:rPr>
              <a:t>: </a:t>
            </a:r>
            <a:r>
              <a:rPr lang="vi-VN" sz="3550" b="1" dirty="0">
                <a:solidFill>
                  <a:srgbClr val="101014"/>
                </a:solidFill>
                <a:latin typeface="Playfair Display Bold" pitchFamily="34" charset="0"/>
                <a:ea typeface="Playfair Display Bold" pitchFamily="34" charset="-122"/>
                <a:cs typeface="Playfair Display Bold" pitchFamily="34" charset="-120"/>
              </a:rPr>
              <a:t>Distance To Empty (DTE)</a:t>
            </a:r>
            <a:endParaRPr lang="en-US" sz="3550" dirty="0"/>
          </a:p>
        </p:txBody>
      </p:sp>
      <p:sp>
        <p:nvSpPr>
          <p:cNvPr id="21" name="Text 1">
            <a:extLst>
              <a:ext uri="{FF2B5EF4-FFF2-40B4-BE49-F238E27FC236}">
                <a16:creationId xmlns:a16="http://schemas.microsoft.com/office/drawing/2014/main" id="{84F12266-0093-94B6-383B-FCDCFDC6C4E4}"/>
              </a:ext>
            </a:extLst>
          </p:cNvPr>
          <p:cNvSpPr/>
          <p:nvPr/>
        </p:nvSpPr>
        <p:spPr>
          <a:xfrm>
            <a:off x="793790" y="1853633"/>
            <a:ext cx="6177165" cy="380024"/>
          </a:xfrm>
          <a:prstGeom prst="rect">
            <a:avLst/>
          </a:prstGeom>
          <a:noFill/>
          <a:ln/>
        </p:spPr>
        <p:txBody>
          <a:bodyPr wrap="none" lIns="0" tIns="0" rIns="0" bIns="0" rtlCol="0" anchor="t"/>
          <a:lstStyle/>
          <a:p>
            <a:pPr marL="0" indent="0" algn="l">
              <a:lnSpc>
                <a:spcPts val="2750"/>
              </a:lnSpc>
              <a:buNone/>
            </a:pP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Thuật</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toán</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dự</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đoán</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quãng</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đường</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có</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thể</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đi</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en-US" dirty="0" err="1">
                <a:solidFill>
                  <a:srgbClr val="39393C"/>
                </a:solidFill>
                <a:latin typeface="Playfair Display Bold" panose="00000800000000000000" pitchFamily="2" charset="0"/>
                <a:ea typeface="Open Sans" panose="020B0606030504020204" pitchFamily="34" charset="0"/>
                <a:cs typeface="Open Sans" panose="020B0606030504020204" pitchFamily="34" charset="0"/>
              </a:rPr>
              <a:t>được</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 </a:t>
            </a:r>
            <a:r>
              <a:rPr lang="vi-VN"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như sau</a:t>
            </a:r>
            <a:r>
              <a:rPr lang="en-US" dirty="0">
                <a:solidFill>
                  <a:srgbClr val="39393C"/>
                </a:solidFill>
                <a:latin typeface="Playfair Display Bold" panose="00000800000000000000" pitchFamily="2" charset="0"/>
                <a:ea typeface="Open Sans" panose="020B0606030504020204" pitchFamily="34" charset="0"/>
                <a:cs typeface="Open Sans" panose="020B0606030504020204" pitchFamily="34" charset="0"/>
              </a:rPr>
              <a:t>:</a:t>
            </a:r>
            <a:endParaRPr lang="en-US" dirty="0"/>
          </a:p>
        </p:txBody>
      </p:sp>
    </p:spTree>
    <p:extLst>
      <p:ext uri="{BB962C8B-B14F-4D97-AF65-F5344CB8AC3E}">
        <p14:creationId xmlns:p14="http://schemas.microsoft.com/office/powerpoint/2010/main" val="13635841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084F4E-7FEC-29AC-94E9-87D7E7C31442}"/>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71939FB2-1D13-A176-578A-BF0BBF0BEA50}"/>
              </a:ext>
            </a:extLst>
          </p:cNvPr>
          <p:cNvSpPr/>
          <p:nvPr/>
        </p:nvSpPr>
        <p:spPr>
          <a:xfrm>
            <a:off x="793790" y="1488162"/>
            <a:ext cx="5486400" cy="566976"/>
          </a:xfrm>
          <a:prstGeom prst="rect">
            <a:avLst/>
          </a:prstGeom>
          <a:noFill/>
          <a:ln/>
        </p:spPr>
        <p:txBody>
          <a:bodyPr wrap="none" lIns="0" tIns="0" rIns="0" bIns="0" rtlCol="0" anchor="t"/>
          <a:lstStyle/>
          <a:p>
            <a:pPr marL="0" indent="0" algn="l">
              <a:lnSpc>
                <a:spcPts val="4450"/>
              </a:lnSpc>
              <a:buNone/>
            </a:pPr>
            <a:r>
              <a:rPr lang="vi-VN" sz="3550" b="1" dirty="0">
                <a:solidFill>
                  <a:srgbClr val="101014"/>
                </a:solidFill>
                <a:latin typeface="Playfair Display Bold" pitchFamily="34" charset="0"/>
                <a:ea typeface="Playfair Display Bold" pitchFamily="34" charset="-122"/>
                <a:cs typeface="Playfair Display Bold" pitchFamily="34" charset="-120"/>
              </a:rPr>
              <a:t>Kiểm thử</a:t>
            </a:r>
            <a:endParaRPr lang="en-US" sz="3550" dirty="0"/>
          </a:p>
        </p:txBody>
      </p:sp>
      <p:sp>
        <p:nvSpPr>
          <p:cNvPr id="4" name="Text 1">
            <a:extLst>
              <a:ext uri="{FF2B5EF4-FFF2-40B4-BE49-F238E27FC236}">
                <a16:creationId xmlns:a16="http://schemas.microsoft.com/office/drawing/2014/main" id="{EF4CD3C8-E3AF-B397-4B1A-284430FCEE91}"/>
              </a:ext>
            </a:extLst>
          </p:cNvPr>
          <p:cNvSpPr/>
          <p:nvPr/>
        </p:nvSpPr>
        <p:spPr>
          <a:xfrm>
            <a:off x="793790" y="2423636"/>
            <a:ext cx="2329815" cy="748427"/>
          </a:xfrm>
          <a:prstGeom prst="rect">
            <a:avLst/>
          </a:prstGeom>
          <a:noFill/>
          <a:ln/>
        </p:spPr>
        <p:txBody>
          <a:bodyPr wrap="none" lIns="0" tIns="0" rIns="0" bIns="0" rtlCol="0" anchor="t"/>
          <a:lstStyle/>
          <a:p>
            <a:pPr marL="0" indent="0" algn="ctr">
              <a:lnSpc>
                <a:spcPts val="5850"/>
              </a:lnSpc>
              <a:buNone/>
            </a:pPr>
            <a:r>
              <a:rPr lang="vi-VN" sz="5850" b="1" dirty="0">
                <a:solidFill>
                  <a:srgbClr val="39393C"/>
                </a:solidFill>
                <a:latin typeface="Playfair Display Bold" pitchFamily="34" charset="0"/>
                <a:ea typeface="Playfair Display Bold" pitchFamily="34" charset="-122"/>
                <a:cs typeface="Playfair Display Bold" pitchFamily="34" charset="-120"/>
              </a:rPr>
              <a:t>8</a:t>
            </a:r>
            <a:r>
              <a:rPr lang="en-US" sz="5850" b="1" dirty="0">
                <a:solidFill>
                  <a:srgbClr val="39393C"/>
                </a:solidFill>
                <a:latin typeface="Playfair Display Bold" pitchFamily="34" charset="0"/>
                <a:ea typeface="Playfair Display Bold" pitchFamily="34" charset="-122"/>
                <a:cs typeface="Playfair Display Bold" pitchFamily="34" charset="-120"/>
              </a:rPr>
              <a:t>0μs</a:t>
            </a:r>
            <a:endParaRPr lang="en-US" sz="5850" dirty="0"/>
          </a:p>
        </p:txBody>
      </p:sp>
      <p:sp>
        <p:nvSpPr>
          <p:cNvPr id="5" name="Text 2">
            <a:extLst>
              <a:ext uri="{FF2B5EF4-FFF2-40B4-BE49-F238E27FC236}">
                <a16:creationId xmlns:a16="http://schemas.microsoft.com/office/drawing/2014/main" id="{B744F5C0-71BB-5C32-D651-B3E7CB3A04DD}"/>
              </a:ext>
            </a:extLst>
          </p:cNvPr>
          <p:cNvSpPr/>
          <p:nvPr/>
        </p:nvSpPr>
        <p:spPr>
          <a:xfrm>
            <a:off x="793790" y="3455432"/>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Thời Gian Xử Lý</a:t>
            </a:r>
            <a:endParaRPr lang="en-US" sz="2200" dirty="0"/>
          </a:p>
        </p:txBody>
      </p:sp>
      <p:sp>
        <p:nvSpPr>
          <p:cNvPr id="6" name="Text 3">
            <a:extLst>
              <a:ext uri="{FF2B5EF4-FFF2-40B4-BE49-F238E27FC236}">
                <a16:creationId xmlns:a16="http://schemas.microsoft.com/office/drawing/2014/main" id="{9EA6C9D3-006C-48B0-B0F9-C7C13FEEE2E3}"/>
              </a:ext>
            </a:extLst>
          </p:cNvPr>
          <p:cNvSpPr/>
          <p:nvPr/>
        </p:nvSpPr>
        <p:spPr>
          <a:xfrm>
            <a:off x="793790" y="3945850"/>
            <a:ext cx="2329815" cy="1088708"/>
          </a:xfrm>
          <a:prstGeom prst="rect">
            <a:avLst/>
          </a:prstGeom>
          <a:noFill/>
          <a:ln/>
        </p:spPr>
        <p:txBody>
          <a:bodyPr wrap="square" lIns="0" tIns="0" rIns="0" bIns="0" rtlCol="0" anchor="t"/>
          <a:lstStyle/>
          <a:p>
            <a:pPr marL="0" indent="0" algn="ctr">
              <a:lnSpc>
                <a:spcPts val="2850"/>
              </a:lnSpc>
              <a:buNone/>
            </a:pPr>
            <a:r>
              <a:rPr lang="en-US" sz="1750" dirty="0">
                <a:solidFill>
                  <a:srgbClr val="39393C"/>
                </a:solidFill>
                <a:latin typeface="Open Sans" pitchFamily="34" charset="0"/>
                <a:ea typeface="Open Sans" pitchFamily="34" charset="-122"/>
                <a:cs typeface="Open Sans" pitchFamily="34" charset="-120"/>
              </a:rPr>
              <a:t>Thời gian trung bình để load và xử lý các tập tin cấu hình JSON</a:t>
            </a:r>
            <a:endParaRPr lang="en-US" sz="1750" dirty="0"/>
          </a:p>
        </p:txBody>
      </p:sp>
      <p:sp>
        <p:nvSpPr>
          <p:cNvPr id="7" name="Text 4">
            <a:extLst>
              <a:ext uri="{FF2B5EF4-FFF2-40B4-BE49-F238E27FC236}">
                <a16:creationId xmlns:a16="http://schemas.microsoft.com/office/drawing/2014/main" id="{9335107F-8AA8-EA4B-3C7F-0B5A59011F5A}"/>
              </a:ext>
            </a:extLst>
          </p:cNvPr>
          <p:cNvSpPr/>
          <p:nvPr/>
        </p:nvSpPr>
        <p:spPr>
          <a:xfrm>
            <a:off x="3407093" y="2423636"/>
            <a:ext cx="2329815" cy="748427"/>
          </a:xfrm>
          <a:prstGeom prst="rect">
            <a:avLst/>
          </a:prstGeom>
          <a:noFill/>
          <a:ln/>
        </p:spPr>
        <p:txBody>
          <a:bodyPr wrap="none" lIns="0" tIns="0" rIns="0" bIns="0" rtlCol="0" anchor="t"/>
          <a:lstStyle/>
          <a:p>
            <a:pPr marL="0" indent="0" algn="ctr">
              <a:lnSpc>
                <a:spcPts val="5850"/>
              </a:lnSpc>
              <a:buNone/>
            </a:pPr>
            <a:r>
              <a:rPr lang="vi-VN" sz="5850" b="1" dirty="0">
                <a:solidFill>
                  <a:srgbClr val="39393C"/>
                </a:solidFill>
                <a:latin typeface="Playfair Display Bold" pitchFamily="34" charset="0"/>
                <a:ea typeface="Playfair Display Bold" pitchFamily="34" charset="-122"/>
                <a:cs typeface="Playfair Display Bold" pitchFamily="34" charset="-120"/>
              </a:rPr>
              <a:t> &gt; 90</a:t>
            </a:r>
            <a:r>
              <a:rPr lang="en-US" sz="5850" b="1" dirty="0">
                <a:solidFill>
                  <a:srgbClr val="39393C"/>
                </a:solidFill>
                <a:latin typeface="Playfair Display Bold" pitchFamily="34" charset="0"/>
                <a:ea typeface="Playfair Display Bold" pitchFamily="34" charset="-122"/>
                <a:cs typeface="Playfair Display Bold" pitchFamily="34" charset="-120"/>
              </a:rPr>
              <a:t>%</a:t>
            </a:r>
            <a:endParaRPr lang="en-US" sz="5850" dirty="0"/>
          </a:p>
        </p:txBody>
      </p:sp>
      <p:sp>
        <p:nvSpPr>
          <p:cNvPr id="8" name="Text 5">
            <a:extLst>
              <a:ext uri="{FF2B5EF4-FFF2-40B4-BE49-F238E27FC236}">
                <a16:creationId xmlns:a16="http://schemas.microsoft.com/office/drawing/2014/main" id="{6ADAB248-7307-7FBC-23B2-33077D15D892}"/>
              </a:ext>
            </a:extLst>
          </p:cNvPr>
          <p:cNvSpPr/>
          <p:nvPr/>
        </p:nvSpPr>
        <p:spPr>
          <a:xfrm>
            <a:off x="3407093" y="3455432"/>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Độ Ổn Định</a:t>
            </a:r>
            <a:endParaRPr lang="en-US" sz="2200" dirty="0"/>
          </a:p>
        </p:txBody>
      </p:sp>
      <p:sp>
        <p:nvSpPr>
          <p:cNvPr id="9" name="Text 6">
            <a:extLst>
              <a:ext uri="{FF2B5EF4-FFF2-40B4-BE49-F238E27FC236}">
                <a16:creationId xmlns:a16="http://schemas.microsoft.com/office/drawing/2014/main" id="{951C51A8-1225-BCB9-B6B2-E8B043EC36AB}"/>
              </a:ext>
            </a:extLst>
          </p:cNvPr>
          <p:cNvSpPr/>
          <p:nvPr/>
        </p:nvSpPr>
        <p:spPr>
          <a:xfrm>
            <a:off x="3407093" y="3945850"/>
            <a:ext cx="2329815" cy="1960098"/>
          </a:xfrm>
          <a:prstGeom prst="rect">
            <a:avLst/>
          </a:prstGeom>
          <a:noFill/>
          <a:ln/>
        </p:spPr>
        <p:txBody>
          <a:bodyPr wrap="square" lIns="0" tIns="0" rIns="0" bIns="0" rtlCol="0" anchor="t"/>
          <a:lstStyle/>
          <a:p>
            <a:pPr marL="0" indent="0" algn="ctr">
              <a:lnSpc>
                <a:spcPts val="2850"/>
              </a:lnSpc>
              <a:buNone/>
            </a:pPr>
            <a:r>
              <a:rPr lang="en-US" sz="1750" dirty="0">
                <a:solidFill>
                  <a:srgbClr val="39393C"/>
                </a:solidFill>
                <a:latin typeface="Open Sans" pitchFamily="34" charset="0"/>
                <a:ea typeface="Open Sans" pitchFamily="34" charset="-122"/>
                <a:cs typeface="Open Sans" pitchFamily="34" charset="-120"/>
              </a:rPr>
              <a:t>Tỷ lệ thành công trong các bài kiểm tra đa điều kiện </a:t>
            </a:r>
            <a:r>
              <a:rPr lang="en-US" sz="1750" dirty="0" err="1">
                <a:solidFill>
                  <a:srgbClr val="39393C"/>
                </a:solidFill>
                <a:latin typeface="Open Sans" pitchFamily="34" charset="0"/>
                <a:ea typeface="Open Sans" pitchFamily="34" charset="-122"/>
                <a:cs typeface="Open Sans" pitchFamily="34" charset="-120"/>
              </a:rPr>
              <a:t>với</a:t>
            </a:r>
            <a:r>
              <a:rPr lang="en-US" sz="1750" dirty="0">
                <a:solidFill>
                  <a:srgbClr val="39393C"/>
                </a:solidFill>
                <a:latin typeface="Open Sans" pitchFamily="34" charset="0"/>
                <a:ea typeface="Open Sans" pitchFamily="34" charset="-122"/>
                <a:cs typeface="Open Sans" pitchFamily="34" charset="-120"/>
              </a:rPr>
              <a:t> </a:t>
            </a:r>
            <a:r>
              <a:rPr lang="vi-VN" sz="1750" dirty="0">
                <a:solidFill>
                  <a:srgbClr val="39393C"/>
                </a:solidFill>
                <a:latin typeface="Open Sans" pitchFamily="34" charset="0"/>
                <a:ea typeface="Open Sans" pitchFamily="34" charset="-122"/>
                <a:cs typeface="Open Sans" pitchFamily="34" charset="-120"/>
              </a:rPr>
              <a:t>các </a:t>
            </a:r>
            <a:r>
              <a:rPr lang="en-US" sz="1750" dirty="0">
                <a:solidFill>
                  <a:srgbClr val="39393C"/>
                </a:solidFill>
                <a:latin typeface="Open Sans" pitchFamily="34" charset="0"/>
                <a:ea typeface="Open Sans" pitchFamily="34" charset="-122"/>
                <a:cs typeface="Open Sans" pitchFamily="34" charset="-120"/>
              </a:rPr>
              <a:t>test case</a:t>
            </a:r>
            <a:r>
              <a:rPr lang="vi-VN" sz="1750" dirty="0">
                <a:solidFill>
                  <a:srgbClr val="39393C"/>
                </a:solidFill>
                <a:latin typeface="Open Sans" pitchFamily="34" charset="0"/>
                <a:ea typeface="Open Sans" pitchFamily="34" charset="-122"/>
                <a:cs typeface="Open Sans" pitchFamily="34" charset="-120"/>
              </a:rPr>
              <a:t> được nêu trong báo cáo</a:t>
            </a:r>
            <a:endParaRPr lang="en-US" sz="1750" dirty="0"/>
          </a:p>
        </p:txBody>
      </p:sp>
      <p:sp>
        <p:nvSpPr>
          <p:cNvPr id="10" name="Text 7">
            <a:extLst>
              <a:ext uri="{FF2B5EF4-FFF2-40B4-BE49-F238E27FC236}">
                <a16:creationId xmlns:a16="http://schemas.microsoft.com/office/drawing/2014/main" id="{27B67BF2-DFC7-EA33-7BAD-5AADB0FFCC44}"/>
              </a:ext>
            </a:extLst>
          </p:cNvPr>
          <p:cNvSpPr/>
          <p:nvPr/>
        </p:nvSpPr>
        <p:spPr>
          <a:xfrm>
            <a:off x="6020395" y="2423636"/>
            <a:ext cx="2329815" cy="748427"/>
          </a:xfrm>
          <a:prstGeom prst="rect">
            <a:avLst/>
          </a:prstGeom>
          <a:noFill/>
          <a:ln/>
        </p:spPr>
        <p:txBody>
          <a:bodyPr wrap="none" lIns="0" tIns="0" rIns="0" bIns="0" rtlCol="0" anchor="t"/>
          <a:lstStyle/>
          <a:p>
            <a:pPr marL="0" indent="0" algn="ctr">
              <a:lnSpc>
                <a:spcPts val="5850"/>
              </a:lnSpc>
              <a:buNone/>
            </a:pPr>
            <a:r>
              <a:rPr lang="vi-VN" sz="5850" b="1" dirty="0">
                <a:solidFill>
                  <a:srgbClr val="39393C"/>
                </a:solidFill>
                <a:latin typeface="Playfair Display Bold" pitchFamily="34" charset="0"/>
                <a:ea typeface="Playfair Display Bold" pitchFamily="34" charset="-122"/>
                <a:cs typeface="Playfair Display Bold" pitchFamily="34" charset="-120"/>
              </a:rPr>
              <a:t> ~ 7 ms</a:t>
            </a:r>
            <a:endParaRPr lang="en-US" sz="5850" dirty="0"/>
          </a:p>
        </p:txBody>
      </p:sp>
      <p:sp>
        <p:nvSpPr>
          <p:cNvPr id="11" name="Text 8">
            <a:extLst>
              <a:ext uri="{FF2B5EF4-FFF2-40B4-BE49-F238E27FC236}">
                <a16:creationId xmlns:a16="http://schemas.microsoft.com/office/drawing/2014/main" id="{9ACB25F7-81B1-B1F4-1CD1-6D6F74979A83}"/>
              </a:ext>
            </a:extLst>
          </p:cNvPr>
          <p:cNvSpPr/>
          <p:nvPr/>
        </p:nvSpPr>
        <p:spPr>
          <a:xfrm>
            <a:off x="6150292" y="3455432"/>
            <a:ext cx="2329815" cy="354330"/>
          </a:xfrm>
          <a:prstGeom prst="rect">
            <a:avLst/>
          </a:prstGeom>
          <a:noFill/>
          <a:ln/>
        </p:spPr>
        <p:txBody>
          <a:bodyPr wrap="none" lIns="0" tIns="0" rIns="0" bIns="0" rtlCol="0" anchor="t"/>
          <a:lstStyle/>
          <a:p>
            <a:pPr marL="0" indent="0" algn="ctr">
              <a:lnSpc>
                <a:spcPts val="2750"/>
              </a:lnSpc>
              <a:buNone/>
            </a:pPr>
            <a:r>
              <a:rPr lang="vi-VN" sz="2200" b="1" dirty="0">
                <a:solidFill>
                  <a:srgbClr val="39393C"/>
                </a:solidFill>
                <a:latin typeface="Playfair Display Bold" pitchFamily="34" charset="0"/>
                <a:ea typeface="Playfair Display Bold" pitchFamily="34" charset="-122"/>
                <a:cs typeface="Playfair Display Bold" pitchFamily="34" charset="-120"/>
              </a:rPr>
              <a:t>Latency End-to-End</a:t>
            </a:r>
            <a:endParaRPr lang="en-US" sz="2200" dirty="0"/>
          </a:p>
        </p:txBody>
      </p:sp>
      <p:sp>
        <p:nvSpPr>
          <p:cNvPr id="12" name="Text 9">
            <a:extLst>
              <a:ext uri="{FF2B5EF4-FFF2-40B4-BE49-F238E27FC236}">
                <a16:creationId xmlns:a16="http://schemas.microsoft.com/office/drawing/2014/main" id="{1A965DE4-1457-85C9-4A2C-A628EA607060}"/>
              </a:ext>
            </a:extLst>
          </p:cNvPr>
          <p:cNvSpPr/>
          <p:nvPr/>
        </p:nvSpPr>
        <p:spPr>
          <a:xfrm>
            <a:off x="6150292" y="3945850"/>
            <a:ext cx="2329815" cy="1088708"/>
          </a:xfrm>
          <a:prstGeom prst="rect">
            <a:avLst/>
          </a:prstGeom>
          <a:noFill/>
          <a:ln/>
        </p:spPr>
        <p:txBody>
          <a:bodyPr wrap="square" lIns="0" tIns="0" rIns="0" bIns="0" rtlCol="0" anchor="t"/>
          <a:lstStyle/>
          <a:p>
            <a:pPr marL="0" indent="0" algn="ctr">
              <a:lnSpc>
                <a:spcPts val="2850"/>
              </a:lnSpc>
              <a:buNone/>
            </a:pPr>
            <a:r>
              <a:rPr lang="vi-VN" sz="1750" dirty="0">
                <a:solidFill>
                  <a:srgbClr val="39393C"/>
                </a:solidFill>
                <a:latin typeface="Open Sans" pitchFamily="34" charset="0"/>
                <a:ea typeface="Open Sans" pitchFamily="34" charset="-122"/>
                <a:cs typeface="Open Sans" pitchFamily="34" charset="-120"/>
              </a:rPr>
              <a:t>Độ trễ cực thấp, có thể đạt đến mức </a:t>
            </a:r>
            <a:br>
              <a:rPr lang="vi-VN" sz="1750" dirty="0">
                <a:solidFill>
                  <a:srgbClr val="39393C"/>
                </a:solidFill>
                <a:latin typeface="Open Sans" pitchFamily="34" charset="0"/>
                <a:ea typeface="Open Sans" pitchFamily="34" charset="-122"/>
                <a:cs typeface="Open Sans" pitchFamily="34" charset="-120"/>
              </a:rPr>
            </a:br>
            <a:r>
              <a:rPr lang="vi-VN" sz="1750" dirty="0">
                <a:solidFill>
                  <a:srgbClr val="39393C"/>
                </a:solidFill>
                <a:latin typeface="Open Sans" pitchFamily="34" charset="0"/>
                <a:ea typeface="Open Sans" pitchFamily="34" charset="-122"/>
                <a:cs typeface="Open Sans" pitchFamily="34" charset="-120"/>
              </a:rPr>
              <a:t>6 – 7 mili giây</a:t>
            </a:r>
            <a:endParaRPr lang="en-US" sz="1750" dirty="0"/>
          </a:p>
        </p:txBody>
      </p:sp>
    </p:spTree>
    <p:extLst>
      <p:ext uri="{BB962C8B-B14F-4D97-AF65-F5344CB8AC3E}">
        <p14:creationId xmlns:p14="http://schemas.microsoft.com/office/powerpoint/2010/main" val="24691113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2E0482F-FB95-7FB5-7AAB-B044A2040933}"/>
              </a:ext>
            </a:extLst>
          </p:cNvPr>
          <p:cNvSpPr/>
          <p:nvPr/>
        </p:nvSpPr>
        <p:spPr>
          <a:xfrm>
            <a:off x="623768" y="490061"/>
            <a:ext cx="3756065" cy="445532"/>
          </a:xfrm>
          <a:prstGeom prst="rect">
            <a:avLst/>
          </a:prstGeom>
          <a:noFill/>
          <a:ln/>
        </p:spPr>
        <p:txBody>
          <a:bodyPr wrap="none" lIns="0" tIns="0" rIns="0" bIns="0" rtlCol="0" anchor="t"/>
          <a:lstStyle/>
          <a:p>
            <a:pPr marL="0" indent="0" algn="l">
              <a:lnSpc>
                <a:spcPts val="3500"/>
              </a:lnSpc>
              <a:buNone/>
            </a:pPr>
            <a:r>
              <a:rPr lang="en-US" sz="3550" b="1" dirty="0" err="1">
                <a:solidFill>
                  <a:srgbClr val="101014"/>
                </a:solidFill>
                <a:latin typeface="Playfair Display Bold" pitchFamily="34" charset="0"/>
                <a:ea typeface="Playfair Display Bold" pitchFamily="34" charset="-122"/>
                <a:cs typeface="Playfair Display Bold" pitchFamily="34" charset="-120"/>
              </a:rPr>
              <a:t>Kết</a:t>
            </a:r>
            <a:r>
              <a:rPr lang="en-US" sz="3550" b="1" dirty="0">
                <a:solidFill>
                  <a:srgbClr val="101014"/>
                </a:solidFill>
                <a:latin typeface="Playfair Display Bold" pitchFamily="34" charset="0"/>
                <a:ea typeface="Playfair Display Bold" pitchFamily="34" charset="-122"/>
                <a:cs typeface="Playfair Display Bold" pitchFamily="34" charset="-120"/>
              </a:rPr>
              <a:t> </a:t>
            </a:r>
            <a:r>
              <a:rPr lang="en-US" sz="3550" b="1" dirty="0" err="1">
                <a:solidFill>
                  <a:srgbClr val="101014"/>
                </a:solidFill>
                <a:latin typeface="Playfair Display Bold" pitchFamily="34" charset="0"/>
                <a:ea typeface="Playfair Display Bold" pitchFamily="34" charset="-122"/>
                <a:cs typeface="Playfair Display Bold" pitchFamily="34" charset="-120"/>
              </a:rPr>
              <a:t>Luận</a:t>
            </a:r>
            <a:endParaRPr lang="en-US" sz="3550" dirty="0"/>
          </a:p>
        </p:txBody>
      </p:sp>
      <p:pic>
        <p:nvPicPr>
          <p:cNvPr id="3" name="Image 0" descr="preencoded.png">
            <a:extLst>
              <a:ext uri="{FF2B5EF4-FFF2-40B4-BE49-F238E27FC236}">
                <a16:creationId xmlns:a16="http://schemas.microsoft.com/office/drawing/2014/main" id="{EEA4F69A-F0A3-D3DD-B80E-FC81EF28E649}"/>
              </a:ext>
            </a:extLst>
          </p:cNvPr>
          <p:cNvPicPr>
            <a:picLocks noChangeAspect="1"/>
          </p:cNvPicPr>
          <p:nvPr/>
        </p:nvPicPr>
        <p:blipFill>
          <a:blip r:embed="rId2"/>
          <a:stretch>
            <a:fillRect/>
          </a:stretch>
        </p:blipFill>
        <p:spPr>
          <a:xfrm>
            <a:off x="623768" y="1336596"/>
            <a:ext cx="5092184" cy="5092184"/>
          </a:xfrm>
          <a:prstGeom prst="rect">
            <a:avLst/>
          </a:prstGeom>
        </p:spPr>
      </p:pic>
      <p:pic>
        <p:nvPicPr>
          <p:cNvPr id="4" name="Image 1" descr="preencoded.png">
            <a:extLst>
              <a:ext uri="{FF2B5EF4-FFF2-40B4-BE49-F238E27FC236}">
                <a16:creationId xmlns:a16="http://schemas.microsoft.com/office/drawing/2014/main" id="{A03CDD71-80F3-1143-A7E4-17E5FCBB94E4}"/>
              </a:ext>
            </a:extLst>
          </p:cNvPr>
          <p:cNvPicPr>
            <a:picLocks noChangeAspect="1"/>
          </p:cNvPicPr>
          <p:nvPr/>
        </p:nvPicPr>
        <p:blipFill>
          <a:blip r:embed="rId3"/>
          <a:stretch>
            <a:fillRect/>
          </a:stretch>
        </p:blipFill>
        <p:spPr>
          <a:xfrm>
            <a:off x="6158389" y="1336596"/>
            <a:ext cx="7855744" cy="712946"/>
          </a:xfrm>
          <a:prstGeom prst="rect">
            <a:avLst/>
          </a:prstGeom>
        </p:spPr>
      </p:pic>
      <p:sp>
        <p:nvSpPr>
          <p:cNvPr id="5" name="Text 1">
            <a:extLst>
              <a:ext uri="{FF2B5EF4-FFF2-40B4-BE49-F238E27FC236}">
                <a16:creationId xmlns:a16="http://schemas.microsoft.com/office/drawing/2014/main" id="{F545F351-8FAC-E5E5-A99E-6B62B0063DB1}"/>
              </a:ext>
            </a:extLst>
          </p:cNvPr>
          <p:cNvSpPr/>
          <p:nvPr/>
        </p:nvSpPr>
        <p:spPr>
          <a:xfrm>
            <a:off x="6336625" y="2227778"/>
            <a:ext cx="2293977" cy="278368"/>
          </a:xfrm>
          <a:prstGeom prst="rect">
            <a:avLst/>
          </a:prstGeom>
          <a:noFill/>
          <a:ln/>
        </p:spPr>
        <p:txBody>
          <a:bodyPr wrap="none" lIns="0" tIns="0" rIns="0" bIns="0" rtlCol="0" anchor="t"/>
          <a:lstStyle/>
          <a:p>
            <a:pPr marL="0" indent="0" algn="l">
              <a:lnSpc>
                <a:spcPts val="21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Hệ Thống Hoàn Chỉnh</a:t>
            </a:r>
            <a:endParaRPr lang="en-US" sz="2000" dirty="0"/>
          </a:p>
        </p:txBody>
      </p:sp>
      <p:sp>
        <p:nvSpPr>
          <p:cNvPr id="6" name="Text 2">
            <a:extLst>
              <a:ext uri="{FF2B5EF4-FFF2-40B4-BE49-F238E27FC236}">
                <a16:creationId xmlns:a16="http://schemas.microsoft.com/office/drawing/2014/main" id="{C2EE0FAD-E6C0-B9BD-3EF9-BBDAFA54FDDD}"/>
              </a:ext>
            </a:extLst>
          </p:cNvPr>
          <p:cNvSpPr/>
          <p:nvPr/>
        </p:nvSpPr>
        <p:spPr>
          <a:xfrm>
            <a:off x="6336625" y="2684383"/>
            <a:ext cx="7499271" cy="285155"/>
          </a:xfrm>
          <a:prstGeom prst="rect">
            <a:avLst/>
          </a:prstGeom>
          <a:noFill/>
          <a:ln/>
        </p:spPr>
        <p:txBody>
          <a:bodyPr wrap="none" lIns="0" tIns="0" rIns="0" bIns="0" rtlCol="0" anchor="t"/>
          <a:lstStyle/>
          <a:p>
            <a:pPr marL="0" indent="0" algn="l">
              <a:lnSpc>
                <a:spcPts val="2200"/>
              </a:lnSpc>
              <a:buNone/>
            </a:pPr>
            <a:r>
              <a:rPr lang="en-US" sz="1600" dirty="0">
                <a:solidFill>
                  <a:srgbClr val="39393C"/>
                </a:solidFill>
                <a:latin typeface="Open Sans" pitchFamily="34" charset="0"/>
                <a:ea typeface="Open Sans" pitchFamily="34" charset="-122"/>
                <a:cs typeface="Open Sans" pitchFamily="34" charset="-120"/>
              </a:rPr>
              <a:t>Đã phát triển đầy đủ các module cốt lõi và sẵn sàng triển khai thực tế</a:t>
            </a:r>
            <a:endParaRPr lang="en-US" sz="1600" dirty="0"/>
          </a:p>
        </p:txBody>
      </p:sp>
      <p:pic>
        <p:nvPicPr>
          <p:cNvPr id="7" name="Image 2" descr="preencoded.png">
            <a:extLst>
              <a:ext uri="{FF2B5EF4-FFF2-40B4-BE49-F238E27FC236}">
                <a16:creationId xmlns:a16="http://schemas.microsoft.com/office/drawing/2014/main" id="{01C8D173-2868-478C-5DCB-A0A20B3E8AEF}"/>
              </a:ext>
            </a:extLst>
          </p:cNvPr>
          <p:cNvPicPr>
            <a:picLocks noChangeAspect="1"/>
          </p:cNvPicPr>
          <p:nvPr/>
        </p:nvPicPr>
        <p:blipFill>
          <a:blip r:embed="rId4"/>
          <a:stretch>
            <a:fillRect/>
          </a:stretch>
        </p:blipFill>
        <p:spPr>
          <a:xfrm>
            <a:off x="6158389" y="3147774"/>
            <a:ext cx="7855744" cy="712946"/>
          </a:xfrm>
          <a:prstGeom prst="rect">
            <a:avLst/>
          </a:prstGeom>
        </p:spPr>
      </p:pic>
      <p:sp>
        <p:nvSpPr>
          <p:cNvPr id="8" name="Text 3">
            <a:extLst>
              <a:ext uri="{FF2B5EF4-FFF2-40B4-BE49-F238E27FC236}">
                <a16:creationId xmlns:a16="http://schemas.microsoft.com/office/drawing/2014/main" id="{56168C07-9E65-4AA2-CD39-60628D46AB5E}"/>
              </a:ext>
            </a:extLst>
          </p:cNvPr>
          <p:cNvSpPr/>
          <p:nvPr/>
        </p:nvSpPr>
        <p:spPr>
          <a:xfrm>
            <a:off x="6336625" y="4038957"/>
            <a:ext cx="2228017" cy="278368"/>
          </a:xfrm>
          <a:prstGeom prst="rect">
            <a:avLst/>
          </a:prstGeom>
          <a:noFill/>
          <a:ln/>
        </p:spPr>
        <p:txBody>
          <a:bodyPr wrap="none" lIns="0" tIns="0" rIns="0" bIns="0" rtlCol="0" anchor="t"/>
          <a:lstStyle/>
          <a:p>
            <a:pPr marL="0" indent="0" algn="l">
              <a:lnSpc>
                <a:spcPts val="21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Hiệu Năng Cao</a:t>
            </a:r>
            <a:endParaRPr lang="en-US" sz="2000" dirty="0"/>
          </a:p>
        </p:txBody>
      </p:sp>
      <p:sp>
        <p:nvSpPr>
          <p:cNvPr id="9" name="Text 4">
            <a:extLst>
              <a:ext uri="{FF2B5EF4-FFF2-40B4-BE49-F238E27FC236}">
                <a16:creationId xmlns:a16="http://schemas.microsoft.com/office/drawing/2014/main" id="{AE24A380-CC73-8E28-452E-8C2134C4FC47}"/>
              </a:ext>
            </a:extLst>
          </p:cNvPr>
          <p:cNvSpPr/>
          <p:nvPr/>
        </p:nvSpPr>
        <p:spPr>
          <a:xfrm>
            <a:off x="6336625" y="4495562"/>
            <a:ext cx="7499271" cy="285155"/>
          </a:xfrm>
          <a:prstGeom prst="rect">
            <a:avLst/>
          </a:prstGeom>
          <a:noFill/>
          <a:ln/>
        </p:spPr>
        <p:txBody>
          <a:bodyPr wrap="none" lIns="0" tIns="0" rIns="0" bIns="0" rtlCol="0" anchor="t"/>
          <a:lstStyle/>
          <a:p>
            <a:pPr marL="0" indent="0" algn="l">
              <a:lnSpc>
                <a:spcPts val="2200"/>
              </a:lnSpc>
              <a:buNone/>
            </a:pPr>
            <a:r>
              <a:rPr lang="en-US" sz="1600" dirty="0">
                <a:solidFill>
                  <a:srgbClr val="39393C"/>
                </a:solidFill>
                <a:latin typeface="Open Sans" pitchFamily="34" charset="0"/>
                <a:ea typeface="Open Sans" pitchFamily="34" charset="-122"/>
                <a:cs typeface="Open Sans" pitchFamily="34" charset="-120"/>
              </a:rPr>
              <a:t>Độ </a:t>
            </a:r>
            <a:r>
              <a:rPr lang="en-US" sz="1600" dirty="0" err="1">
                <a:solidFill>
                  <a:srgbClr val="39393C"/>
                </a:solidFill>
                <a:latin typeface="Open Sans" pitchFamily="34" charset="0"/>
                <a:ea typeface="Open Sans" pitchFamily="34" charset="-122"/>
                <a:cs typeface="Open Sans" pitchFamily="34" charset="-120"/>
              </a:rPr>
              <a:t>trễ</a:t>
            </a:r>
            <a:r>
              <a:rPr lang="en-US" sz="1600" dirty="0">
                <a:solidFill>
                  <a:srgbClr val="39393C"/>
                </a:solidFill>
                <a:latin typeface="Open Sans" pitchFamily="34" charset="0"/>
                <a:ea typeface="Open Sans" pitchFamily="34" charset="-122"/>
                <a:cs typeface="Open Sans" pitchFamily="34" charset="-120"/>
              </a:rPr>
              <a:t> </a:t>
            </a:r>
            <a:r>
              <a:rPr lang="vi-VN" sz="1600" dirty="0">
                <a:solidFill>
                  <a:srgbClr val="39393C"/>
                </a:solidFill>
                <a:latin typeface="Open Sans" pitchFamily="34" charset="0"/>
                <a:ea typeface="Open Sans" pitchFamily="34" charset="-122"/>
                <a:cs typeface="Open Sans" pitchFamily="34" charset="-120"/>
              </a:rPr>
              <a:t>có thể đạt được rất </a:t>
            </a:r>
            <a:r>
              <a:rPr lang="en-US" sz="1600" dirty="0" err="1">
                <a:solidFill>
                  <a:srgbClr val="39393C"/>
                </a:solidFill>
                <a:latin typeface="Open Sans" pitchFamily="34" charset="0"/>
                <a:ea typeface="Open Sans" pitchFamily="34" charset="-122"/>
                <a:cs typeface="Open Sans" pitchFamily="34" charset="-120"/>
              </a:rPr>
              <a:t>thấp</a:t>
            </a:r>
            <a:r>
              <a:rPr lang="en-US" sz="1600" dirty="0">
                <a:solidFill>
                  <a:srgbClr val="39393C"/>
                </a:solidFill>
                <a:latin typeface="Open Sans" pitchFamily="34" charset="0"/>
                <a:ea typeface="Open Sans" pitchFamily="34" charset="-122"/>
                <a:cs typeface="Open Sans" pitchFamily="34" charset="-120"/>
              </a:rPr>
              <a:t> </a:t>
            </a:r>
            <a:r>
              <a:rPr lang="en-US" sz="1600" dirty="0" err="1">
                <a:solidFill>
                  <a:srgbClr val="39393C"/>
                </a:solidFill>
                <a:latin typeface="Open Sans" pitchFamily="34" charset="0"/>
                <a:ea typeface="Open Sans" pitchFamily="34" charset="-122"/>
                <a:cs typeface="Open Sans" pitchFamily="34" charset="-120"/>
              </a:rPr>
              <a:t>và</a:t>
            </a:r>
            <a:r>
              <a:rPr lang="en-US" sz="1600" dirty="0">
                <a:solidFill>
                  <a:srgbClr val="39393C"/>
                </a:solidFill>
                <a:latin typeface="Open Sans" pitchFamily="34" charset="0"/>
                <a:ea typeface="Open Sans" pitchFamily="34" charset="-122"/>
                <a:cs typeface="Open Sans" pitchFamily="34" charset="-120"/>
              </a:rPr>
              <a:t> khả năng xử lý ổn định với tải cao</a:t>
            </a:r>
            <a:endParaRPr lang="en-US" sz="1600" dirty="0"/>
          </a:p>
        </p:txBody>
      </p:sp>
      <p:pic>
        <p:nvPicPr>
          <p:cNvPr id="10" name="Image 3" descr="preencoded.png">
            <a:extLst>
              <a:ext uri="{FF2B5EF4-FFF2-40B4-BE49-F238E27FC236}">
                <a16:creationId xmlns:a16="http://schemas.microsoft.com/office/drawing/2014/main" id="{249131E4-7E10-29EB-0420-732A86B71910}"/>
              </a:ext>
            </a:extLst>
          </p:cNvPr>
          <p:cNvPicPr>
            <a:picLocks noChangeAspect="1"/>
          </p:cNvPicPr>
          <p:nvPr/>
        </p:nvPicPr>
        <p:blipFill>
          <a:blip r:embed="rId5"/>
          <a:stretch>
            <a:fillRect/>
          </a:stretch>
        </p:blipFill>
        <p:spPr>
          <a:xfrm>
            <a:off x="6158389" y="4958953"/>
            <a:ext cx="7855744" cy="712946"/>
          </a:xfrm>
          <a:prstGeom prst="rect">
            <a:avLst/>
          </a:prstGeom>
        </p:spPr>
      </p:pic>
      <p:sp>
        <p:nvSpPr>
          <p:cNvPr id="11" name="Text 5">
            <a:extLst>
              <a:ext uri="{FF2B5EF4-FFF2-40B4-BE49-F238E27FC236}">
                <a16:creationId xmlns:a16="http://schemas.microsoft.com/office/drawing/2014/main" id="{A572D91E-D842-A0B0-9178-2E77B4D080B0}"/>
              </a:ext>
            </a:extLst>
          </p:cNvPr>
          <p:cNvSpPr/>
          <p:nvPr/>
        </p:nvSpPr>
        <p:spPr>
          <a:xfrm>
            <a:off x="6336625" y="5850136"/>
            <a:ext cx="2228017" cy="278368"/>
          </a:xfrm>
          <a:prstGeom prst="rect">
            <a:avLst/>
          </a:prstGeom>
          <a:noFill/>
          <a:ln/>
        </p:spPr>
        <p:txBody>
          <a:bodyPr wrap="none" lIns="0" tIns="0" rIns="0" bIns="0" rtlCol="0" anchor="t"/>
          <a:lstStyle/>
          <a:p>
            <a:pPr marL="0" indent="0" algn="l">
              <a:lnSpc>
                <a:spcPts val="21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Khả Năng Mở Rộng</a:t>
            </a:r>
            <a:endParaRPr lang="en-US" sz="2000" dirty="0"/>
          </a:p>
        </p:txBody>
      </p:sp>
      <p:sp>
        <p:nvSpPr>
          <p:cNvPr id="12" name="Text 6">
            <a:extLst>
              <a:ext uri="{FF2B5EF4-FFF2-40B4-BE49-F238E27FC236}">
                <a16:creationId xmlns:a16="http://schemas.microsoft.com/office/drawing/2014/main" id="{42AA4362-CF38-3EE2-4F61-83C9DF47C5BF}"/>
              </a:ext>
            </a:extLst>
          </p:cNvPr>
          <p:cNvSpPr/>
          <p:nvPr/>
        </p:nvSpPr>
        <p:spPr>
          <a:xfrm>
            <a:off x="6336625" y="6306741"/>
            <a:ext cx="7499271" cy="285155"/>
          </a:xfrm>
          <a:prstGeom prst="rect">
            <a:avLst/>
          </a:prstGeom>
          <a:noFill/>
          <a:ln/>
        </p:spPr>
        <p:txBody>
          <a:bodyPr wrap="none" lIns="0" tIns="0" rIns="0" bIns="0" rtlCol="0" anchor="t"/>
          <a:lstStyle/>
          <a:p>
            <a:pPr marL="0" indent="0" algn="l">
              <a:lnSpc>
                <a:spcPts val="2200"/>
              </a:lnSpc>
              <a:buNone/>
            </a:pPr>
            <a:r>
              <a:rPr lang="en-US" sz="1600" dirty="0">
                <a:solidFill>
                  <a:srgbClr val="39393C"/>
                </a:solidFill>
                <a:latin typeface="Open Sans" pitchFamily="34" charset="0"/>
                <a:ea typeface="Open Sans" pitchFamily="34" charset="-122"/>
                <a:cs typeface="Open Sans" pitchFamily="34" charset="-120"/>
              </a:rPr>
              <a:t>Kiến trúc module hóa cho phép dễ </a:t>
            </a:r>
            <a:r>
              <a:rPr lang="en-US" sz="1600" dirty="0" err="1">
                <a:solidFill>
                  <a:srgbClr val="39393C"/>
                </a:solidFill>
                <a:latin typeface="Open Sans" pitchFamily="34" charset="0"/>
                <a:ea typeface="Open Sans" pitchFamily="34" charset="-122"/>
                <a:cs typeface="Open Sans" pitchFamily="34" charset="-120"/>
              </a:rPr>
              <a:t>dàng</a:t>
            </a:r>
            <a:r>
              <a:rPr lang="en-US" sz="1600" dirty="0">
                <a:solidFill>
                  <a:srgbClr val="39393C"/>
                </a:solidFill>
                <a:latin typeface="Open Sans" pitchFamily="34" charset="0"/>
                <a:ea typeface="Open Sans" pitchFamily="34" charset="-122"/>
                <a:cs typeface="Open Sans" pitchFamily="34" charset="-120"/>
              </a:rPr>
              <a:t> </a:t>
            </a:r>
            <a:r>
              <a:rPr lang="vi-VN" sz="1600" dirty="0">
                <a:solidFill>
                  <a:srgbClr val="39393C"/>
                </a:solidFill>
                <a:latin typeface="Open Sans" pitchFamily="34" charset="0"/>
                <a:ea typeface="Open Sans" pitchFamily="34" charset="-122"/>
                <a:cs typeface="Open Sans" pitchFamily="34" charset="-120"/>
              </a:rPr>
              <a:t>thay đổi, mở rộng, </a:t>
            </a:r>
            <a:r>
              <a:rPr lang="en-US" sz="1600" dirty="0" err="1">
                <a:solidFill>
                  <a:srgbClr val="39393C"/>
                </a:solidFill>
                <a:latin typeface="Open Sans" pitchFamily="34" charset="0"/>
                <a:ea typeface="Open Sans" pitchFamily="34" charset="-122"/>
                <a:cs typeface="Open Sans" pitchFamily="34" charset="-120"/>
              </a:rPr>
              <a:t>tích</a:t>
            </a:r>
            <a:r>
              <a:rPr lang="en-US" sz="1600" dirty="0">
                <a:solidFill>
                  <a:srgbClr val="39393C"/>
                </a:solidFill>
                <a:latin typeface="Open Sans" pitchFamily="34" charset="0"/>
                <a:ea typeface="Open Sans" pitchFamily="34" charset="-122"/>
                <a:cs typeface="Open Sans" pitchFamily="34" charset="-120"/>
              </a:rPr>
              <a:t> hợp tính năng mới</a:t>
            </a:r>
            <a:endParaRPr lang="en-US" sz="1600" dirty="0"/>
          </a:p>
        </p:txBody>
      </p:sp>
      <p:sp>
        <p:nvSpPr>
          <p:cNvPr id="13" name="Text 7">
            <a:extLst>
              <a:ext uri="{FF2B5EF4-FFF2-40B4-BE49-F238E27FC236}">
                <a16:creationId xmlns:a16="http://schemas.microsoft.com/office/drawing/2014/main" id="{6774CB57-756B-BA87-BE63-605A1422E203}"/>
              </a:ext>
            </a:extLst>
          </p:cNvPr>
          <p:cNvSpPr/>
          <p:nvPr/>
        </p:nvSpPr>
        <p:spPr>
          <a:xfrm>
            <a:off x="623768" y="7171134"/>
            <a:ext cx="13382863" cy="570309"/>
          </a:xfrm>
          <a:prstGeom prst="rect">
            <a:avLst/>
          </a:prstGeom>
          <a:noFill/>
          <a:ln/>
        </p:spPr>
        <p:txBody>
          <a:bodyPr wrap="square" lIns="0" tIns="0" rIns="0" bIns="0" rtlCol="0" anchor="t"/>
          <a:lstStyle/>
          <a:p>
            <a:pPr marL="0" indent="0" algn="l">
              <a:lnSpc>
                <a:spcPts val="2200"/>
              </a:lnSpc>
              <a:buNone/>
            </a:pPr>
            <a:r>
              <a:rPr lang="en-US" sz="1600" dirty="0">
                <a:solidFill>
                  <a:srgbClr val="39393C"/>
                </a:solidFill>
                <a:latin typeface="Open Sans" pitchFamily="34" charset="0"/>
                <a:ea typeface="Open Sans" pitchFamily="34" charset="-122"/>
                <a:cs typeface="Open Sans" pitchFamily="34" charset="-120"/>
              </a:rPr>
              <a:t>Dự án này không chỉ là một hệ thống điều khiển thông thường mà còn là </a:t>
            </a:r>
            <a:r>
              <a:rPr lang="en-US" sz="1600" b="1" dirty="0">
                <a:solidFill>
                  <a:srgbClr val="101014"/>
                </a:solidFill>
                <a:latin typeface="Playfair Display Bold" panose="00000800000000000000" pitchFamily="2" charset="0"/>
                <a:ea typeface="Open Sans" pitchFamily="34" charset="-122"/>
                <a:cs typeface="Open Sans" pitchFamily="34" charset="-120"/>
              </a:rPr>
              <a:t>nền tảng cho sự phát triển của xe điện thông minh</a:t>
            </a:r>
            <a:r>
              <a:rPr lang="en-US" sz="1600" dirty="0">
                <a:solidFill>
                  <a:srgbClr val="39393C"/>
                </a:solidFill>
                <a:latin typeface="Playfair Display Bold" panose="00000800000000000000" pitchFamily="2" charset="0"/>
                <a:ea typeface="Open Sans" pitchFamily="34" charset="-122"/>
                <a:cs typeface="Open Sans" pitchFamily="34" charset="-120"/>
              </a:rPr>
              <a:t> </a:t>
            </a:r>
            <a:r>
              <a:rPr lang="en-US" sz="1600" dirty="0">
                <a:solidFill>
                  <a:srgbClr val="39393C"/>
                </a:solidFill>
                <a:latin typeface="Open Sans" pitchFamily="34" charset="0"/>
                <a:ea typeface="Open Sans" pitchFamily="34" charset="-122"/>
                <a:cs typeface="Open Sans" pitchFamily="34" charset="-120"/>
              </a:rPr>
              <a:t>trong tương lai - một thành tựu mà chúng tôi thực sự tự hào!</a:t>
            </a:r>
            <a:endParaRPr lang="en-US" sz="1600" dirty="0"/>
          </a:p>
        </p:txBody>
      </p:sp>
    </p:spTree>
    <p:extLst>
      <p:ext uri="{BB962C8B-B14F-4D97-AF65-F5344CB8AC3E}">
        <p14:creationId xmlns:p14="http://schemas.microsoft.com/office/powerpoint/2010/main" val="8091498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37572EB-9204-42DC-1B01-DA933FD68BEF}"/>
              </a:ext>
            </a:extLst>
          </p:cNvPr>
          <p:cNvSpPr/>
          <p:nvPr/>
        </p:nvSpPr>
        <p:spPr>
          <a:xfrm>
            <a:off x="793790" y="967621"/>
            <a:ext cx="5928360" cy="566976"/>
          </a:xfrm>
          <a:prstGeom prst="rect">
            <a:avLst/>
          </a:prstGeom>
          <a:noFill/>
          <a:ln/>
        </p:spPr>
        <p:txBody>
          <a:bodyPr wrap="none" lIns="0" tIns="0" rIns="0" bIns="0" rtlCol="0" anchor="t"/>
          <a:lstStyle/>
          <a:p>
            <a:pPr marL="0" indent="0" algn="l">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Hướng </a:t>
            </a:r>
            <a:r>
              <a:rPr lang="en-US" sz="3550" b="1" dirty="0" err="1">
                <a:solidFill>
                  <a:srgbClr val="101014"/>
                </a:solidFill>
                <a:latin typeface="Playfair Display Bold" pitchFamily="34" charset="0"/>
                <a:ea typeface="Playfair Display Bold" pitchFamily="34" charset="-122"/>
                <a:cs typeface="Playfair Display Bold" pitchFamily="34" charset="-120"/>
              </a:rPr>
              <a:t>Phát</a:t>
            </a:r>
            <a:r>
              <a:rPr lang="en-US" sz="3550" b="1" dirty="0">
                <a:solidFill>
                  <a:srgbClr val="101014"/>
                </a:solidFill>
                <a:latin typeface="Playfair Display Bold" pitchFamily="34" charset="0"/>
                <a:ea typeface="Playfair Display Bold" pitchFamily="34" charset="-122"/>
                <a:cs typeface="Playfair Display Bold" pitchFamily="34" charset="-120"/>
              </a:rPr>
              <a:t> </a:t>
            </a:r>
            <a:r>
              <a:rPr lang="vi-VN" sz="3550" b="1" dirty="0">
                <a:solidFill>
                  <a:srgbClr val="101014"/>
                </a:solidFill>
                <a:latin typeface="Playfair Display Bold" pitchFamily="34" charset="0"/>
                <a:ea typeface="Playfair Display Bold" pitchFamily="34" charset="-122"/>
                <a:cs typeface="Playfair Display Bold" pitchFamily="34" charset="-120"/>
              </a:rPr>
              <a:t>Triển</a:t>
            </a:r>
            <a:endParaRPr lang="en-US" sz="3550" dirty="0"/>
          </a:p>
        </p:txBody>
      </p:sp>
      <p:sp>
        <p:nvSpPr>
          <p:cNvPr id="3" name="Text 1">
            <a:extLst>
              <a:ext uri="{FF2B5EF4-FFF2-40B4-BE49-F238E27FC236}">
                <a16:creationId xmlns:a16="http://schemas.microsoft.com/office/drawing/2014/main" id="{F2A7B96C-D924-BC0A-774F-0D18134F162F}"/>
              </a:ext>
            </a:extLst>
          </p:cNvPr>
          <p:cNvSpPr/>
          <p:nvPr/>
        </p:nvSpPr>
        <p:spPr>
          <a:xfrm>
            <a:off x="2197418" y="2436257"/>
            <a:ext cx="2835235" cy="354330"/>
          </a:xfrm>
          <a:prstGeom prst="rect">
            <a:avLst/>
          </a:prstGeom>
          <a:noFill/>
          <a:ln/>
        </p:spPr>
        <p:txBody>
          <a:bodyPr wrap="none" lIns="0" tIns="0" rIns="0" bIns="0" rtlCol="0" anchor="t"/>
          <a:lstStyle/>
          <a:p>
            <a:pPr marL="0" indent="0" algn="r">
              <a:lnSpc>
                <a:spcPts val="2750"/>
              </a:lnSpc>
              <a:buNone/>
            </a:pPr>
            <a:r>
              <a:rPr lang="vi-VN" sz="2200" b="1" dirty="0">
                <a:solidFill>
                  <a:srgbClr val="39393C"/>
                </a:solidFill>
                <a:latin typeface="Playfair Display Bold" pitchFamily="34" charset="0"/>
                <a:ea typeface="Playfair Display Bold" pitchFamily="34" charset="-122"/>
                <a:cs typeface="Playfair Display Bold" pitchFamily="34" charset="-120"/>
              </a:rPr>
              <a:t>Chuyển sang </a:t>
            </a:r>
            <a:r>
              <a:rPr lang="en-US" sz="2200" b="1" dirty="0">
                <a:solidFill>
                  <a:srgbClr val="39393C"/>
                </a:solidFill>
                <a:latin typeface="Playfair Display Bold" pitchFamily="34" charset="0"/>
                <a:ea typeface="Playfair Display Bold" pitchFamily="34" charset="-122"/>
                <a:cs typeface="Playfair Display Bold" pitchFamily="34" charset="-120"/>
              </a:rPr>
              <a:t>CANFD</a:t>
            </a:r>
            <a:endParaRPr lang="en-US" sz="2200" dirty="0"/>
          </a:p>
        </p:txBody>
      </p:sp>
      <p:sp>
        <p:nvSpPr>
          <p:cNvPr id="4" name="Text 2">
            <a:extLst>
              <a:ext uri="{FF2B5EF4-FFF2-40B4-BE49-F238E27FC236}">
                <a16:creationId xmlns:a16="http://schemas.microsoft.com/office/drawing/2014/main" id="{95ECA24E-157D-6DD9-CC0B-0499AB6F59E3}"/>
              </a:ext>
            </a:extLst>
          </p:cNvPr>
          <p:cNvSpPr/>
          <p:nvPr/>
        </p:nvSpPr>
        <p:spPr>
          <a:xfrm>
            <a:off x="793790" y="2926675"/>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39393C"/>
                </a:solidFill>
                <a:latin typeface="Open Sans" pitchFamily="34" charset="0"/>
                <a:ea typeface="Open Sans" pitchFamily="34" charset="-122"/>
                <a:cs typeface="Open Sans" pitchFamily="34" charset="-120"/>
              </a:rPr>
              <a:t>Nâng cấp giao thức truyền thông để tăng băng thông và độ tin cậy</a:t>
            </a:r>
            <a:endParaRPr lang="en-US" sz="1750" dirty="0"/>
          </a:p>
        </p:txBody>
      </p:sp>
      <p:pic>
        <p:nvPicPr>
          <p:cNvPr id="5" name="Image 0" descr="preencoded.png">
            <a:extLst>
              <a:ext uri="{FF2B5EF4-FFF2-40B4-BE49-F238E27FC236}">
                <a16:creationId xmlns:a16="http://schemas.microsoft.com/office/drawing/2014/main" id="{EBA20049-18B5-CF4F-D470-C8E6193A59DC}"/>
              </a:ext>
            </a:extLst>
          </p:cNvPr>
          <p:cNvPicPr>
            <a:picLocks noChangeAspect="1"/>
          </p:cNvPicPr>
          <p:nvPr/>
        </p:nvPicPr>
        <p:blipFill>
          <a:blip r:embed="rId2"/>
          <a:stretch>
            <a:fillRect/>
          </a:stretch>
        </p:blipFill>
        <p:spPr>
          <a:xfrm>
            <a:off x="5032653" y="1988225"/>
            <a:ext cx="4564975" cy="4564975"/>
          </a:xfrm>
          <a:prstGeom prst="rect">
            <a:avLst/>
          </a:prstGeom>
        </p:spPr>
      </p:pic>
      <p:pic>
        <p:nvPicPr>
          <p:cNvPr id="6" name="Image 1" descr="preencoded.png">
            <a:extLst>
              <a:ext uri="{FF2B5EF4-FFF2-40B4-BE49-F238E27FC236}">
                <a16:creationId xmlns:a16="http://schemas.microsoft.com/office/drawing/2014/main" id="{D2844A06-B26E-0A07-DFD4-216843B955A2}"/>
              </a:ext>
            </a:extLst>
          </p:cNvPr>
          <p:cNvPicPr>
            <a:picLocks noChangeAspect="1"/>
          </p:cNvPicPr>
          <p:nvPr/>
        </p:nvPicPr>
        <p:blipFill>
          <a:blip r:embed="rId3"/>
          <a:stretch>
            <a:fillRect/>
          </a:stretch>
        </p:blipFill>
        <p:spPr>
          <a:xfrm>
            <a:off x="6204585" y="3380423"/>
            <a:ext cx="318968" cy="398621"/>
          </a:xfrm>
          <a:prstGeom prst="rect">
            <a:avLst/>
          </a:prstGeom>
        </p:spPr>
      </p:pic>
      <p:sp>
        <p:nvSpPr>
          <p:cNvPr id="7" name="Text 3">
            <a:extLst>
              <a:ext uri="{FF2B5EF4-FFF2-40B4-BE49-F238E27FC236}">
                <a16:creationId xmlns:a16="http://schemas.microsoft.com/office/drawing/2014/main" id="{A6463E4F-D848-CA87-8649-AA1B190660E9}"/>
              </a:ext>
            </a:extLst>
          </p:cNvPr>
          <p:cNvSpPr/>
          <p:nvPr/>
        </p:nvSpPr>
        <p:spPr>
          <a:xfrm>
            <a:off x="9597628" y="20275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Tích Hợp ADAS</a:t>
            </a:r>
            <a:endParaRPr lang="en-US" sz="2200" dirty="0"/>
          </a:p>
        </p:txBody>
      </p:sp>
      <p:sp>
        <p:nvSpPr>
          <p:cNvPr id="8" name="Text 4">
            <a:extLst>
              <a:ext uri="{FF2B5EF4-FFF2-40B4-BE49-F238E27FC236}">
                <a16:creationId xmlns:a16="http://schemas.microsoft.com/office/drawing/2014/main" id="{813AD6D7-A78F-392D-D6AF-F8F506A43216}"/>
              </a:ext>
            </a:extLst>
          </p:cNvPr>
          <p:cNvSpPr/>
          <p:nvPr/>
        </p:nvSpPr>
        <p:spPr>
          <a:xfrm>
            <a:off x="9597628" y="2517934"/>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Hỗ trợ các tính năng lái xe nâng cao và bán tự động</a:t>
            </a:r>
            <a:endParaRPr lang="en-US" sz="1750" dirty="0"/>
          </a:p>
        </p:txBody>
      </p:sp>
      <p:pic>
        <p:nvPicPr>
          <p:cNvPr id="9" name="Image 2" descr="preencoded.png">
            <a:extLst>
              <a:ext uri="{FF2B5EF4-FFF2-40B4-BE49-F238E27FC236}">
                <a16:creationId xmlns:a16="http://schemas.microsoft.com/office/drawing/2014/main" id="{62AFF76C-21A1-F2F0-588B-01AE21E1F00F}"/>
              </a:ext>
            </a:extLst>
          </p:cNvPr>
          <p:cNvPicPr>
            <a:picLocks noChangeAspect="1"/>
          </p:cNvPicPr>
          <p:nvPr/>
        </p:nvPicPr>
        <p:blipFill>
          <a:blip r:embed="rId4"/>
          <a:stretch>
            <a:fillRect/>
          </a:stretch>
        </p:blipFill>
        <p:spPr>
          <a:xfrm>
            <a:off x="5032653" y="1988225"/>
            <a:ext cx="4564975" cy="4564975"/>
          </a:xfrm>
          <a:prstGeom prst="rect">
            <a:avLst/>
          </a:prstGeom>
        </p:spPr>
      </p:pic>
      <p:pic>
        <p:nvPicPr>
          <p:cNvPr id="10" name="Image 3" descr="preencoded.png">
            <a:extLst>
              <a:ext uri="{FF2B5EF4-FFF2-40B4-BE49-F238E27FC236}">
                <a16:creationId xmlns:a16="http://schemas.microsoft.com/office/drawing/2014/main" id="{905ED824-990E-BDD4-B01D-2B7CEE189B7E}"/>
              </a:ext>
            </a:extLst>
          </p:cNvPr>
          <p:cNvPicPr>
            <a:picLocks noChangeAspect="1"/>
          </p:cNvPicPr>
          <p:nvPr/>
        </p:nvPicPr>
        <p:blipFill>
          <a:blip r:embed="rId5"/>
          <a:stretch>
            <a:fillRect/>
          </a:stretch>
        </p:blipFill>
        <p:spPr>
          <a:xfrm>
            <a:off x="7518797" y="2953345"/>
            <a:ext cx="318968" cy="398621"/>
          </a:xfrm>
          <a:prstGeom prst="rect">
            <a:avLst/>
          </a:prstGeom>
        </p:spPr>
      </p:pic>
      <p:sp>
        <p:nvSpPr>
          <p:cNvPr id="11" name="Text 5">
            <a:extLst>
              <a:ext uri="{FF2B5EF4-FFF2-40B4-BE49-F238E27FC236}">
                <a16:creationId xmlns:a16="http://schemas.microsoft.com/office/drawing/2014/main" id="{16BE4623-1012-B415-EB4B-5B81D9A0DC7C}"/>
              </a:ext>
            </a:extLst>
          </p:cNvPr>
          <p:cNvSpPr/>
          <p:nvPr/>
        </p:nvSpPr>
        <p:spPr>
          <a:xfrm>
            <a:off x="10051256" y="36624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OTA Update</a:t>
            </a:r>
            <a:endParaRPr lang="en-US" sz="2200" dirty="0"/>
          </a:p>
        </p:txBody>
      </p:sp>
      <p:sp>
        <p:nvSpPr>
          <p:cNvPr id="12" name="Text 6">
            <a:extLst>
              <a:ext uri="{FF2B5EF4-FFF2-40B4-BE49-F238E27FC236}">
                <a16:creationId xmlns:a16="http://schemas.microsoft.com/office/drawing/2014/main" id="{9B9B8FD8-0220-96B9-3BB6-58245C41AF6D}"/>
              </a:ext>
            </a:extLst>
          </p:cNvPr>
          <p:cNvSpPr/>
          <p:nvPr/>
        </p:nvSpPr>
        <p:spPr>
          <a:xfrm>
            <a:off x="10051256" y="4152900"/>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Cập nhật phần mềm từ xa qua kết nối internet</a:t>
            </a:r>
            <a:endParaRPr lang="en-US" sz="1750" dirty="0"/>
          </a:p>
        </p:txBody>
      </p:sp>
      <p:pic>
        <p:nvPicPr>
          <p:cNvPr id="13" name="Image 4" descr="preencoded.png">
            <a:extLst>
              <a:ext uri="{FF2B5EF4-FFF2-40B4-BE49-F238E27FC236}">
                <a16:creationId xmlns:a16="http://schemas.microsoft.com/office/drawing/2014/main" id="{32205DEF-9704-78D9-6C9F-620E99B643A7}"/>
              </a:ext>
            </a:extLst>
          </p:cNvPr>
          <p:cNvPicPr>
            <a:picLocks noChangeAspect="1"/>
          </p:cNvPicPr>
          <p:nvPr/>
        </p:nvPicPr>
        <p:blipFill>
          <a:blip r:embed="rId6"/>
          <a:stretch>
            <a:fillRect/>
          </a:stretch>
        </p:blipFill>
        <p:spPr>
          <a:xfrm>
            <a:off x="5032653" y="1988225"/>
            <a:ext cx="4564975" cy="4564975"/>
          </a:xfrm>
          <a:prstGeom prst="rect">
            <a:avLst/>
          </a:prstGeom>
        </p:spPr>
      </p:pic>
      <p:pic>
        <p:nvPicPr>
          <p:cNvPr id="14" name="Image 5" descr="preencoded.png">
            <a:extLst>
              <a:ext uri="{FF2B5EF4-FFF2-40B4-BE49-F238E27FC236}">
                <a16:creationId xmlns:a16="http://schemas.microsoft.com/office/drawing/2014/main" id="{3920981A-6500-50E0-7D44-1F40A1213200}"/>
              </a:ext>
            </a:extLst>
          </p:cNvPr>
          <p:cNvPicPr>
            <a:picLocks noChangeAspect="1"/>
          </p:cNvPicPr>
          <p:nvPr/>
        </p:nvPicPr>
        <p:blipFill>
          <a:blip r:embed="rId7"/>
          <a:stretch>
            <a:fillRect/>
          </a:stretch>
        </p:blipFill>
        <p:spPr>
          <a:xfrm>
            <a:off x="8331041" y="4071342"/>
            <a:ext cx="318968" cy="398621"/>
          </a:xfrm>
          <a:prstGeom prst="rect">
            <a:avLst/>
          </a:prstGeom>
        </p:spPr>
      </p:pic>
      <p:sp>
        <p:nvSpPr>
          <p:cNvPr id="15" name="Text 7">
            <a:extLst>
              <a:ext uri="{FF2B5EF4-FFF2-40B4-BE49-F238E27FC236}">
                <a16:creationId xmlns:a16="http://schemas.microsoft.com/office/drawing/2014/main" id="{CBA735CF-881F-7DFF-27DA-8C0D40856229}"/>
              </a:ext>
            </a:extLst>
          </p:cNvPr>
          <p:cNvSpPr/>
          <p:nvPr/>
        </p:nvSpPr>
        <p:spPr>
          <a:xfrm>
            <a:off x="9597628" y="52975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AI Dự Đoán</a:t>
            </a:r>
            <a:endParaRPr lang="en-US" sz="2200" dirty="0"/>
          </a:p>
        </p:txBody>
      </p:sp>
      <p:sp>
        <p:nvSpPr>
          <p:cNvPr id="16" name="Text 8">
            <a:extLst>
              <a:ext uri="{FF2B5EF4-FFF2-40B4-BE49-F238E27FC236}">
                <a16:creationId xmlns:a16="http://schemas.microsoft.com/office/drawing/2014/main" id="{B94A76A8-A009-1DB0-097A-FA9A2C619E2A}"/>
              </a:ext>
            </a:extLst>
          </p:cNvPr>
          <p:cNvSpPr/>
          <p:nvPr/>
        </p:nvSpPr>
        <p:spPr>
          <a:xfrm>
            <a:off x="9597628" y="5787985"/>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Học máy để dự đoán hành vi người dùng và tối ưu hóa hiệu suất</a:t>
            </a:r>
            <a:endParaRPr lang="en-US" sz="1750" dirty="0"/>
          </a:p>
        </p:txBody>
      </p:sp>
      <p:pic>
        <p:nvPicPr>
          <p:cNvPr id="17" name="Image 6" descr="preencoded.png">
            <a:extLst>
              <a:ext uri="{FF2B5EF4-FFF2-40B4-BE49-F238E27FC236}">
                <a16:creationId xmlns:a16="http://schemas.microsoft.com/office/drawing/2014/main" id="{44DD6A69-EAE8-1AB0-377D-7EFDFC110626}"/>
              </a:ext>
            </a:extLst>
          </p:cNvPr>
          <p:cNvPicPr>
            <a:picLocks noChangeAspect="1"/>
          </p:cNvPicPr>
          <p:nvPr/>
        </p:nvPicPr>
        <p:blipFill>
          <a:blip r:embed="rId8"/>
          <a:stretch>
            <a:fillRect/>
          </a:stretch>
        </p:blipFill>
        <p:spPr>
          <a:xfrm>
            <a:off x="5032653" y="1988225"/>
            <a:ext cx="4564975" cy="4564975"/>
          </a:xfrm>
          <a:prstGeom prst="rect">
            <a:avLst/>
          </a:prstGeom>
        </p:spPr>
      </p:pic>
      <p:pic>
        <p:nvPicPr>
          <p:cNvPr id="18" name="Image 7" descr="preencoded.png">
            <a:extLst>
              <a:ext uri="{FF2B5EF4-FFF2-40B4-BE49-F238E27FC236}">
                <a16:creationId xmlns:a16="http://schemas.microsoft.com/office/drawing/2014/main" id="{5345BD14-12A9-F88D-DE8D-6A9CD0CE5784}"/>
              </a:ext>
            </a:extLst>
          </p:cNvPr>
          <p:cNvPicPr>
            <a:picLocks noChangeAspect="1"/>
          </p:cNvPicPr>
          <p:nvPr/>
        </p:nvPicPr>
        <p:blipFill>
          <a:blip r:embed="rId9"/>
          <a:stretch>
            <a:fillRect/>
          </a:stretch>
        </p:blipFill>
        <p:spPr>
          <a:xfrm>
            <a:off x="7518797" y="5189339"/>
            <a:ext cx="318968" cy="398621"/>
          </a:xfrm>
          <a:prstGeom prst="rect">
            <a:avLst/>
          </a:prstGeom>
        </p:spPr>
      </p:pic>
      <p:sp>
        <p:nvSpPr>
          <p:cNvPr id="19" name="Text 9">
            <a:extLst>
              <a:ext uri="{FF2B5EF4-FFF2-40B4-BE49-F238E27FC236}">
                <a16:creationId xmlns:a16="http://schemas.microsoft.com/office/drawing/2014/main" id="{7978C299-DFC2-8A02-4E53-7148D3A88683}"/>
              </a:ext>
            </a:extLst>
          </p:cNvPr>
          <p:cNvSpPr/>
          <p:nvPr/>
        </p:nvSpPr>
        <p:spPr>
          <a:xfrm>
            <a:off x="2197418" y="4888825"/>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Cloud Integration</a:t>
            </a:r>
            <a:endParaRPr lang="en-US" sz="2200" dirty="0"/>
          </a:p>
        </p:txBody>
      </p:sp>
      <p:sp>
        <p:nvSpPr>
          <p:cNvPr id="20" name="Text 10">
            <a:extLst>
              <a:ext uri="{FF2B5EF4-FFF2-40B4-BE49-F238E27FC236}">
                <a16:creationId xmlns:a16="http://schemas.microsoft.com/office/drawing/2014/main" id="{6307E099-770F-909D-E6F2-526FC3E5D33A}"/>
              </a:ext>
            </a:extLst>
          </p:cNvPr>
          <p:cNvSpPr/>
          <p:nvPr/>
        </p:nvSpPr>
        <p:spPr>
          <a:xfrm>
            <a:off x="793790" y="5379244"/>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39393C"/>
                </a:solidFill>
                <a:latin typeface="Open Sans" pitchFamily="34" charset="0"/>
                <a:ea typeface="Open Sans" pitchFamily="34" charset="-122"/>
                <a:cs typeface="Open Sans" pitchFamily="34" charset="-120"/>
              </a:rPr>
              <a:t>Kết nối với hệ thống đám mây để chia sẻ dữ liệu và cập nhật</a:t>
            </a:r>
            <a:endParaRPr lang="en-US" sz="1750" dirty="0"/>
          </a:p>
        </p:txBody>
      </p:sp>
      <p:pic>
        <p:nvPicPr>
          <p:cNvPr id="21" name="Image 8" descr="preencoded.png">
            <a:extLst>
              <a:ext uri="{FF2B5EF4-FFF2-40B4-BE49-F238E27FC236}">
                <a16:creationId xmlns:a16="http://schemas.microsoft.com/office/drawing/2014/main" id="{23800D9B-96CB-4A2F-D145-A8C35C778652}"/>
              </a:ext>
            </a:extLst>
          </p:cNvPr>
          <p:cNvPicPr>
            <a:picLocks noChangeAspect="1"/>
          </p:cNvPicPr>
          <p:nvPr/>
        </p:nvPicPr>
        <p:blipFill>
          <a:blip r:embed="rId10"/>
          <a:stretch>
            <a:fillRect/>
          </a:stretch>
        </p:blipFill>
        <p:spPr>
          <a:xfrm>
            <a:off x="5032653" y="1988225"/>
            <a:ext cx="4564975" cy="4564975"/>
          </a:xfrm>
          <a:prstGeom prst="rect">
            <a:avLst/>
          </a:prstGeom>
        </p:spPr>
      </p:pic>
      <p:pic>
        <p:nvPicPr>
          <p:cNvPr id="22" name="Image 9" descr="preencoded.png">
            <a:extLst>
              <a:ext uri="{FF2B5EF4-FFF2-40B4-BE49-F238E27FC236}">
                <a16:creationId xmlns:a16="http://schemas.microsoft.com/office/drawing/2014/main" id="{D23BB30D-4C80-F8BF-0FB0-9D4798500E16}"/>
              </a:ext>
            </a:extLst>
          </p:cNvPr>
          <p:cNvPicPr>
            <a:picLocks noChangeAspect="1"/>
          </p:cNvPicPr>
          <p:nvPr/>
        </p:nvPicPr>
        <p:blipFill>
          <a:blip r:embed="rId11"/>
          <a:stretch>
            <a:fillRect/>
          </a:stretch>
        </p:blipFill>
        <p:spPr>
          <a:xfrm>
            <a:off x="6204585" y="4762262"/>
            <a:ext cx="318968" cy="398621"/>
          </a:xfrm>
          <a:prstGeom prst="rect">
            <a:avLst/>
          </a:prstGeom>
        </p:spPr>
      </p:pic>
    </p:spTree>
    <p:extLst>
      <p:ext uri="{BB962C8B-B14F-4D97-AF65-F5344CB8AC3E}">
        <p14:creationId xmlns:p14="http://schemas.microsoft.com/office/powerpoint/2010/main" val="288810878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0">
            <a:extLst>
              <a:ext uri="{FF2B5EF4-FFF2-40B4-BE49-F238E27FC236}">
                <a16:creationId xmlns:a16="http://schemas.microsoft.com/office/drawing/2014/main" id="{5E055424-FC90-0A28-2E9B-A51EE35D1DB7}"/>
              </a:ext>
            </a:extLst>
          </p:cNvPr>
          <p:cNvSpPr/>
          <p:nvPr/>
        </p:nvSpPr>
        <p:spPr>
          <a:xfrm>
            <a:off x="760095" y="597218"/>
            <a:ext cx="5945743" cy="542925"/>
          </a:xfrm>
          <a:prstGeom prst="rect">
            <a:avLst/>
          </a:prstGeom>
          <a:noFill/>
          <a:ln/>
        </p:spPr>
        <p:txBody>
          <a:bodyPr wrap="none" lIns="0" tIns="0" rIns="0" bIns="0" rtlCol="0" anchor="t"/>
          <a:lstStyle/>
          <a:p>
            <a:pPr marL="0" indent="0" algn="l">
              <a:lnSpc>
                <a:spcPts val="4250"/>
              </a:lnSpc>
              <a:buNone/>
            </a:pPr>
            <a:r>
              <a:rPr lang="vi-VN" sz="3400" b="1" dirty="0">
                <a:solidFill>
                  <a:srgbClr val="101014"/>
                </a:solidFill>
                <a:latin typeface="Playfair Display Bold" pitchFamily="34" charset="0"/>
                <a:ea typeface="Playfair Display Bold" pitchFamily="34" charset="-122"/>
                <a:cs typeface="Playfair Display Bold" pitchFamily="34" charset="-120"/>
              </a:rPr>
              <a:t>Mã nguồn dự án</a:t>
            </a:r>
            <a:endParaRPr lang="en-US" sz="3400" dirty="0"/>
          </a:p>
        </p:txBody>
      </p:sp>
      <p:sp>
        <p:nvSpPr>
          <p:cNvPr id="45" name="Text 12">
            <a:extLst>
              <a:ext uri="{FF2B5EF4-FFF2-40B4-BE49-F238E27FC236}">
                <a16:creationId xmlns:a16="http://schemas.microsoft.com/office/drawing/2014/main" id="{10A68A3D-FEF3-D38C-2A86-BD0F91515614}"/>
              </a:ext>
            </a:extLst>
          </p:cNvPr>
          <p:cNvSpPr/>
          <p:nvPr/>
        </p:nvSpPr>
        <p:spPr>
          <a:xfrm>
            <a:off x="2696677" y="7089456"/>
            <a:ext cx="7109909" cy="347424"/>
          </a:xfrm>
          <a:prstGeom prst="rect">
            <a:avLst/>
          </a:prstGeom>
          <a:noFill/>
          <a:ln/>
        </p:spPr>
        <p:txBody>
          <a:bodyPr wrap="none" lIns="0" tIns="0" rIns="0" bIns="0" rtlCol="0" anchor="t"/>
          <a:lstStyle/>
          <a:p>
            <a:pPr>
              <a:lnSpc>
                <a:spcPts val="2700"/>
              </a:lnSpc>
            </a:pPr>
            <a:r>
              <a:rPr lang="vi-VN" sz="2400" b="1" dirty="0">
                <a:solidFill>
                  <a:srgbClr val="39393C"/>
                </a:solidFill>
                <a:latin typeface="Playfair Display Bold" panose="00000800000000000000" pitchFamily="2" charset="0"/>
                <a:ea typeface="Open Sans" pitchFamily="34" charset="-122"/>
                <a:cs typeface="Open Sans" pitchFamily="34" charset="-120"/>
              </a:rPr>
              <a:t>Link</a:t>
            </a:r>
            <a:r>
              <a:rPr lang="en-US" sz="2400" b="1" dirty="0">
                <a:solidFill>
                  <a:srgbClr val="39393C"/>
                </a:solidFill>
                <a:latin typeface="Playfair Display Bold" panose="00000800000000000000" pitchFamily="2" charset="0"/>
                <a:ea typeface="Open Sans" pitchFamily="34" charset="-122"/>
                <a:cs typeface="Open Sans" pitchFamily="34" charset="-120"/>
              </a:rPr>
              <a:t>:</a:t>
            </a:r>
            <a:r>
              <a:rPr lang="vi-VN" sz="2400" b="1" dirty="0">
                <a:solidFill>
                  <a:srgbClr val="39393C"/>
                </a:solidFill>
                <a:latin typeface="Playfair Display Bold" panose="00000800000000000000" pitchFamily="2" charset="0"/>
                <a:ea typeface="Open Sans" pitchFamily="34" charset="-122"/>
                <a:cs typeface="Open Sans" pitchFamily="34" charset="-120"/>
              </a:rPr>
              <a:t> </a:t>
            </a:r>
            <a:r>
              <a:rPr lang="en-US" sz="2400" dirty="0">
                <a:solidFill>
                  <a:srgbClr val="39393C"/>
                </a:solidFill>
                <a:latin typeface="Open Sans" pitchFamily="34" charset="0"/>
                <a:ea typeface="Open Sans" pitchFamily="34" charset="-122"/>
                <a:cs typeface="Open Sans" pitchFamily="34" charset="-120"/>
                <a:hlinkClick r:id="rId2"/>
              </a:rPr>
              <a:t>github.com/Tdieney/</a:t>
            </a:r>
            <a:r>
              <a:rPr lang="en-US" sz="2400" dirty="0" err="1">
                <a:solidFill>
                  <a:srgbClr val="39393C"/>
                </a:solidFill>
                <a:latin typeface="Open Sans" pitchFamily="34" charset="0"/>
                <a:ea typeface="Open Sans" pitchFamily="34" charset="-122"/>
                <a:cs typeface="Open Sans" pitchFamily="34" charset="-120"/>
                <a:hlinkClick r:id="rId2"/>
              </a:rPr>
              <a:t>VCU_Cluster_System</a:t>
            </a:r>
            <a:endParaRPr lang="en-US" sz="2400" dirty="0"/>
          </a:p>
          <a:p>
            <a:pPr marL="0" indent="0" algn="l">
              <a:lnSpc>
                <a:spcPts val="2700"/>
              </a:lnSpc>
              <a:buNone/>
            </a:pPr>
            <a:endParaRPr lang="en-US" sz="2400" dirty="0"/>
          </a:p>
        </p:txBody>
      </p:sp>
      <p:pic>
        <p:nvPicPr>
          <p:cNvPr id="6146" name="Picture 2" descr="Free Coding Workspace Setup Image | Download at StockCake">
            <a:extLst>
              <a:ext uri="{FF2B5EF4-FFF2-40B4-BE49-F238E27FC236}">
                <a16:creationId xmlns:a16="http://schemas.microsoft.com/office/drawing/2014/main" id="{051990B3-5A68-83F8-768B-924591D7A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677" y="1526397"/>
            <a:ext cx="9237045" cy="517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0560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0EAF74FC-BB2E-CC6A-3472-2F49D4374AD4}"/>
              </a:ext>
            </a:extLst>
          </p:cNvPr>
          <p:cNvPicPr>
            <a:picLocks noChangeAspect="1"/>
          </p:cNvPicPr>
          <p:nvPr/>
        </p:nvPicPr>
        <p:blipFill>
          <a:blip r:embed="rId2"/>
          <a:stretch>
            <a:fillRect/>
          </a:stretch>
        </p:blipFill>
        <p:spPr>
          <a:xfrm>
            <a:off x="9144000" y="0"/>
            <a:ext cx="5486400" cy="8229600"/>
          </a:xfrm>
          <a:prstGeom prst="rect">
            <a:avLst/>
          </a:prstGeom>
        </p:spPr>
      </p:pic>
      <p:sp>
        <p:nvSpPr>
          <p:cNvPr id="25" name="Text 0">
            <a:extLst>
              <a:ext uri="{FF2B5EF4-FFF2-40B4-BE49-F238E27FC236}">
                <a16:creationId xmlns:a16="http://schemas.microsoft.com/office/drawing/2014/main" id="{2583825B-5FCB-FE94-647C-5C5C6748BB68}"/>
              </a:ext>
            </a:extLst>
          </p:cNvPr>
          <p:cNvSpPr/>
          <p:nvPr/>
        </p:nvSpPr>
        <p:spPr>
          <a:xfrm>
            <a:off x="793790" y="1481257"/>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Cảm Ơn &amp; Câu Hỏi</a:t>
            </a:r>
            <a:endParaRPr lang="en-US" sz="3550" dirty="0"/>
          </a:p>
        </p:txBody>
      </p:sp>
      <p:sp>
        <p:nvSpPr>
          <p:cNvPr id="26" name="Text 1">
            <a:extLst>
              <a:ext uri="{FF2B5EF4-FFF2-40B4-BE49-F238E27FC236}">
                <a16:creationId xmlns:a16="http://schemas.microsoft.com/office/drawing/2014/main" id="{3D668557-14C1-FA24-3CDE-9BE54232692A}"/>
              </a:ext>
            </a:extLst>
          </p:cNvPr>
          <p:cNvSpPr/>
          <p:nvPr/>
        </p:nvSpPr>
        <p:spPr>
          <a:xfrm>
            <a:off x="1133951" y="2558534"/>
            <a:ext cx="7216259" cy="453509"/>
          </a:xfrm>
          <a:prstGeom prst="rect">
            <a:avLst/>
          </a:prstGeom>
          <a:noFill/>
          <a:ln/>
        </p:spPr>
        <p:txBody>
          <a:bodyPr wrap="none" lIns="0" tIns="0" rIns="0" bIns="0" rtlCol="0" anchor="t"/>
          <a:lstStyle/>
          <a:p>
            <a:pPr marL="0" indent="0" algn="l">
              <a:lnSpc>
                <a:spcPts val="3550"/>
              </a:lnSpc>
              <a:buNone/>
            </a:pPr>
            <a:r>
              <a:rPr lang="en-US" sz="2200" dirty="0">
                <a:solidFill>
                  <a:srgbClr val="39393C"/>
                </a:solidFill>
                <a:latin typeface="Open Sans" pitchFamily="34" charset="0"/>
                <a:ea typeface="Open Sans" pitchFamily="34" charset="-122"/>
                <a:cs typeface="Open Sans" pitchFamily="34" charset="-120"/>
              </a:rPr>
              <a:t>Xin cảm ơn mọi người đã theo dõi bài trình bày!</a:t>
            </a:r>
            <a:endParaRPr lang="en-US" sz="2200" dirty="0"/>
          </a:p>
        </p:txBody>
      </p:sp>
      <p:sp>
        <p:nvSpPr>
          <p:cNvPr id="27" name="Text 2">
            <a:extLst>
              <a:ext uri="{FF2B5EF4-FFF2-40B4-BE49-F238E27FC236}">
                <a16:creationId xmlns:a16="http://schemas.microsoft.com/office/drawing/2014/main" id="{43470501-6B00-6C21-308F-1C7F032FA892}"/>
              </a:ext>
            </a:extLst>
          </p:cNvPr>
          <p:cNvSpPr/>
          <p:nvPr/>
        </p:nvSpPr>
        <p:spPr>
          <a:xfrm>
            <a:off x="1133951" y="3267194"/>
            <a:ext cx="7216259"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Tôi rất mong nhận được câu hỏi và góp ý để cùng nhau phát triển dự án này tốt hơn.</a:t>
            </a:r>
            <a:endParaRPr lang="en-US" sz="1750" dirty="0"/>
          </a:p>
        </p:txBody>
      </p:sp>
      <p:sp>
        <p:nvSpPr>
          <p:cNvPr id="28" name="Shape 3">
            <a:extLst>
              <a:ext uri="{FF2B5EF4-FFF2-40B4-BE49-F238E27FC236}">
                <a16:creationId xmlns:a16="http://schemas.microsoft.com/office/drawing/2014/main" id="{A25EFAC8-838A-A986-71D1-F08A868E6EAF}"/>
              </a:ext>
            </a:extLst>
          </p:cNvPr>
          <p:cNvSpPr/>
          <p:nvPr/>
        </p:nvSpPr>
        <p:spPr>
          <a:xfrm>
            <a:off x="793790" y="2303383"/>
            <a:ext cx="30480" cy="1944767"/>
          </a:xfrm>
          <a:prstGeom prst="rect">
            <a:avLst/>
          </a:prstGeom>
          <a:solidFill>
            <a:srgbClr val="101014"/>
          </a:solidFill>
          <a:ln/>
        </p:spPr>
      </p:sp>
      <p:sp>
        <p:nvSpPr>
          <p:cNvPr id="29" name="Text 4">
            <a:extLst>
              <a:ext uri="{FF2B5EF4-FFF2-40B4-BE49-F238E27FC236}">
                <a16:creationId xmlns:a16="http://schemas.microsoft.com/office/drawing/2014/main" id="{CD31128E-66E3-07A5-E124-F4CB8A996C08}"/>
              </a:ext>
            </a:extLst>
          </p:cNvPr>
          <p:cNvSpPr/>
          <p:nvPr/>
        </p:nvSpPr>
        <p:spPr>
          <a:xfrm>
            <a:off x="793790" y="47301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Liên Hệ:</a:t>
            </a:r>
            <a:endParaRPr lang="en-US" sz="2200" dirty="0"/>
          </a:p>
        </p:txBody>
      </p:sp>
      <p:sp>
        <p:nvSpPr>
          <p:cNvPr id="30" name="Text 5">
            <a:extLst>
              <a:ext uri="{FF2B5EF4-FFF2-40B4-BE49-F238E27FC236}">
                <a16:creationId xmlns:a16="http://schemas.microsoft.com/office/drawing/2014/main" id="{ABCA1FA5-9811-AB68-0DA7-B7122FE360E6}"/>
              </a:ext>
            </a:extLst>
          </p:cNvPr>
          <p:cNvSpPr/>
          <p:nvPr/>
        </p:nvSpPr>
        <p:spPr>
          <a:xfrm>
            <a:off x="793790" y="5311259"/>
            <a:ext cx="3501509" cy="362903"/>
          </a:xfrm>
          <a:prstGeom prst="rect">
            <a:avLst/>
          </a:prstGeom>
          <a:noFill/>
          <a:ln/>
        </p:spPr>
        <p:txBody>
          <a:bodyPr wrap="none" lIns="0" tIns="0" rIns="0" bIns="0" rtlCol="0" anchor="t"/>
          <a:lstStyle/>
          <a:p>
            <a:pPr marL="342900" indent="-342900" algn="l">
              <a:lnSpc>
                <a:spcPts val="2850"/>
              </a:lnSpc>
              <a:buSzPct val="100000"/>
              <a:buChar char="•"/>
            </a:pPr>
            <a:r>
              <a:rPr lang="vi-VN" sz="1750" dirty="0">
                <a:solidFill>
                  <a:srgbClr val="39393C"/>
                </a:solidFill>
                <a:latin typeface="Open Sans" pitchFamily="34" charset="0"/>
                <a:ea typeface="Open Sans" pitchFamily="34" charset="-122"/>
                <a:cs typeface="Open Sans" pitchFamily="34" charset="-120"/>
              </a:rPr>
              <a:t>Gith</a:t>
            </a:r>
            <a:r>
              <a:rPr lang="en-US" sz="1750" dirty="0" err="1">
                <a:solidFill>
                  <a:srgbClr val="39393C"/>
                </a:solidFill>
                <a:latin typeface="Open Sans" pitchFamily="34" charset="0"/>
                <a:ea typeface="Open Sans" pitchFamily="34" charset="-122"/>
                <a:cs typeface="Open Sans" pitchFamily="34" charset="-120"/>
              </a:rPr>
              <a:t>ub</a:t>
            </a:r>
            <a:r>
              <a:rPr lang="en-US" sz="1750" dirty="0">
                <a:solidFill>
                  <a:srgbClr val="39393C"/>
                </a:solidFill>
                <a:latin typeface="Open Sans" pitchFamily="34" charset="0"/>
                <a:ea typeface="Open Sans" pitchFamily="34" charset="-122"/>
                <a:cs typeface="Open Sans" pitchFamily="34" charset="-120"/>
              </a:rPr>
              <a:t>: </a:t>
            </a:r>
            <a:r>
              <a:rPr lang="en-US" sz="1750" u="sng" dirty="0">
                <a:solidFill>
                  <a:srgbClr val="101014"/>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github.com/Tdieney</a:t>
            </a:r>
            <a:endParaRPr lang="en-US" sz="1750" dirty="0"/>
          </a:p>
        </p:txBody>
      </p:sp>
      <p:sp>
        <p:nvSpPr>
          <p:cNvPr id="31" name="Text 6">
            <a:extLst>
              <a:ext uri="{FF2B5EF4-FFF2-40B4-BE49-F238E27FC236}">
                <a16:creationId xmlns:a16="http://schemas.microsoft.com/office/drawing/2014/main" id="{9882B10C-2099-229B-C00F-426D6057C21C}"/>
              </a:ext>
            </a:extLst>
          </p:cNvPr>
          <p:cNvSpPr/>
          <p:nvPr/>
        </p:nvSpPr>
        <p:spPr>
          <a:xfrm>
            <a:off x="793790" y="5753457"/>
            <a:ext cx="512412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Email: </a:t>
            </a:r>
            <a:r>
              <a:rPr lang="vi-VN" sz="1750" dirty="0">
                <a:solidFill>
                  <a:srgbClr val="39393C"/>
                </a:solidFill>
                <a:latin typeface="Open Sans" pitchFamily="34" charset="0"/>
                <a:ea typeface="Open Sans" pitchFamily="34" charset="-122"/>
                <a:cs typeface="Open Sans" pitchFamily="34" charset="-120"/>
              </a:rPr>
              <a:t>vanthinh.nguyentran.4</a:t>
            </a:r>
            <a:r>
              <a:rPr lang="en-US" sz="1750" dirty="0">
                <a:solidFill>
                  <a:srgbClr val="39393C"/>
                </a:solidFill>
                <a:latin typeface="Open Sans" pitchFamily="34" charset="0"/>
                <a:ea typeface="Open Sans" pitchFamily="34" charset="-122"/>
                <a:cs typeface="Open Sans" pitchFamily="34" charset="-120"/>
              </a:rPr>
              <a:t>@</a:t>
            </a:r>
            <a:r>
              <a:rPr lang="vi-VN" sz="1750" dirty="0">
                <a:solidFill>
                  <a:srgbClr val="39393C"/>
                </a:solidFill>
                <a:latin typeface="Open Sans" pitchFamily="34" charset="0"/>
                <a:ea typeface="Open Sans" pitchFamily="34" charset="-122"/>
                <a:cs typeface="Open Sans" pitchFamily="34" charset="-120"/>
              </a:rPr>
              <a:t>gmail</a:t>
            </a:r>
            <a:r>
              <a:rPr lang="en-US" sz="1750" dirty="0">
                <a:solidFill>
                  <a:srgbClr val="39393C"/>
                </a:solidFill>
                <a:latin typeface="Open Sans" pitchFamily="34" charset="0"/>
                <a:ea typeface="Open Sans" pitchFamily="34" charset="-122"/>
                <a:cs typeface="Open Sans" pitchFamily="34" charset="-120"/>
              </a:rPr>
              <a:t>.com</a:t>
            </a:r>
            <a:endParaRPr lang="en-US" sz="1750" dirty="0"/>
          </a:p>
        </p:txBody>
      </p:sp>
    </p:spTree>
    <p:extLst>
      <p:ext uri="{BB962C8B-B14F-4D97-AF65-F5344CB8AC3E}">
        <p14:creationId xmlns:p14="http://schemas.microsoft.com/office/powerpoint/2010/main" val="41656257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55F1C5E-61DC-EBF5-13E4-26054CA27A9E}"/>
              </a:ext>
            </a:extLst>
          </p:cNvPr>
          <p:cNvSpPr/>
          <p:nvPr/>
        </p:nvSpPr>
        <p:spPr>
          <a:xfrm>
            <a:off x="721638" y="566975"/>
            <a:ext cx="5377947" cy="644366"/>
          </a:xfrm>
          <a:prstGeom prst="rect">
            <a:avLst/>
          </a:prstGeom>
          <a:noFill/>
          <a:ln/>
        </p:spPr>
        <p:txBody>
          <a:bodyPr wrap="none" lIns="0" tIns="0" rIns="0" bIns="0" rtlCol="0" anchor="t"/>
          <a:lstStyle/>
          <a:p>
            <a:pPr marL="0" indent="0" algn="l">
              <a:lnSpc>
                <a:spcPts val="5050"/>
              </a:lnSpc>
              <a:buNone/>
            </a:pPr>
            <a:r>
              <a:rPr lang="vi-VN" sz="4400" b="1" dirty="0">
                <a:solidFill>
                  <a:srgbClr val="101014"/>
                </a:solidFill>
                <a:latin typeface="Playfair Display Bold" pitchFamily="34" charset="0"/>
                <a:ea typeface="Playfair Display Bold" pitchFamily="34" charset="-122"/>
                <a:cs typeface="Playfair Display Bold" pitchFamily="34" charset="-120"/>
              </a:rPr>
              <a:t>Nội dung</a:t>
            </a:r>
            <a:endParaRPr lang="en-US" sz="4400" dirty="0"/>
          </a:p>
        </p:txBody>
      </p:sp>
      <p:sp>
        <p:nvSpPr>
          <p:cNvPr id="4" name="Text 1">
            <a:extLst>
              <a:ext uri="{FF2B5EF4-FFF2-40B4-BE49-F238E27FC236}">
                <a16:creationId xmlns:a16="http://schemas.microsoft.com/office/drawing/2014/main" id="{BEF4388A-F7A7-9DF8-7342-CB82EB477432}"/>
              </a:ext>
            </a:extLst>
          </p:cNvPr>
          <p:cNvSpPr/>
          <p:nvPr/>
        </p:nvSpPr>
        <p:spPr>
          <a:xfrm>
            <a:off x="883003" y="1308160"/>
            <a:ext cx="6342102" cy="6257793"/>
          </a:xfrm>
          <a:prstGeom prst="rect">
            <a:avLst/>
          </a:prstGeom>
          <a:noFill/>
          <a:ln/>
        </p:spPr>
        <p:txBody>
          <a:bodyPr wrap="square" lIns="0" tIns="0" rIns="0" bIns="0" rtlCol="0" anchor="t"/>
          <a:lstStyle/>
          <a:p>
            <a:pPr marL="342900" indent="-342900">
              <a:lnSpc>
                <a:spcPct val="150000"/>
              </a:lnSpc>
              <a:buFontTx/>
              <a:buChar char="-"/>
            </a:pPr>
            <a:r>
              <a:rPr lang="vi-VN" sz="2400" b="1" dirty="0">
                <a:latin typeface="Playfair Display Bold" panose="00000800000000000000" pitchFamily="2" charset="0"/>
              </a:rPr>
              <a:t>Mục tiêu dự án</a:t>
            </a:r>
          </a:p>
          <a:p>
            <a:pPr marL="342900" indent="-342900">
              <a:lnSpc>
                <a:spcPct val="150000"/>
              </a:lnSpc>
              <a:buFontTx/>
              <a:buChar char="-"/>
            </a:pPr>
            <a:r>
              <a:rPr lang="vi-VN" sz="2400" b="1" dirty="0">
                <a:latin typeface="Playfair Display Bold" panose="00000800000000000000" pitchFamily="2" charset="0"/>
              </a:rPr>
              <a:t>Quá trình thực hiện</a:t>
            </a:r>
          </a:p>
          <a:p>
            <a:pPr marL="342900" indent="-342900">
              <a:lnSpc>
                <a:spcPct val="150000"/>
              </a:lnSpc>
              <a:buFontTx/>
              <a:buChar char="-"/>
            </a:pPr>
            <a:r>
              <a:rPr lang="vi-VN" sz="2400" b="1" dirty="0">
                <a:latin typeface="Playfair Display Bold" panose="00000800000000000000" pitchFamily="2" charset="0"/>
              </a:rPr>
              <a:t>Kiến trúc xe điện</a:t>
            </a:r>
          </a:p>
          <a:p>
            <a:pPr marL="342900" indent="-342900">
              <a:lnSpc>
                <a:spcPct val="150000"/>
              </a:lnSpc>
              <a:buFontTx/>
              <a:buChar char="-"/>
            </a:pPr>
            <a:r>
              <a:rPr lang="vi-VN" sz="2400" b="1" dirty="0">
                <a:latin typeface="Playfair Display Bold" panose="00000800000000000000" pitchFamily="2" charset="0"/>
              </a:rPr>
              <a:t>Sơ đồ khối</a:t>
            </a:r>
          </a:p>
          <a:p>
            <a:pPr marL="342900" indent="-342900">
              <a:lnSpc>
                <a:spcPct val="150000"/>
              </a:lnSpc>
              <a:buFontTx/>
              <a:buChar char="-"/>
            </a:pPr>
            <a:r>
              <a:rPr lang="vi-VN" sz="2400" b="1" dirty="0">
                <a:latin typeface="Playfair Display Bold" panose="00000800000000000000" pitchFamily="2" charset="0"/>
              </a:rPr>
              <a:t>Phần cứng</a:t>
            </a:r>
          </a:p>
          <a:p>
            <a:pPr marL="342900" indent="-342900">
              <a:lnSpc>
                <a:spcPct val="150000"/>
              </a:lnSpc>
              <a:buFontTx/>
              <a:buChar char="-"/>
            </a:pPr>
            <a:r>
              <a:rPr lang="vi-VN" sz="2400" b="1" dirty="0">
                <a:latin typeface="Playfair Display Bold" panose="00000800000000000000" pitchFamily="2" charset="0"/>
              </a:rPr>
              <a:t>Phần mềm (ECU nodes)</a:t>
            </a:r>
          </a:p>
          <a:p>
            <a:pPr marL="342900" indent="-342900" algn="l">
              <a:lnSpc>
                <a:spcPct val="150000"/>
              </a:lnSpc>
              <a:buFontTx/>
              <a:buChar char="-"/>
            </a:pPr>
            <a:r>
              <a:rPr lang="vi-VN" sz="2400" b="1" dirty="0">
                <a:latin typeface="Playfair Display Bold" panose="00000800000000000000" pitchFamily="2" charset="0"/>
              </a:rPr>
              <a:t>Phần mềm (VCU)</a:t>
            </a:r>
          </a:p>
          <a:p>
            <a:pPr marL="342900" indent="-342900" algn="l">
              <a:lnSpc>
                <a:spcPct val="150000"/>
              </a:lnSpc>
              <a:buFontTx/>
              <a:buChar char="-"/>
            </a:pPr>
            <a:r>
              <a:rPr lang="vi-VN" sz="2400" b="1" dirty="0">
                <a:latin typeface="Playfair Display Bold" panose="00000800000000000000" pitchFamily="2" charset="0"/>
              </a:rPr>
              <a:t>Thuật toán xử lý</a:t>
            </a:r>
          </a:p>
          <a:p>
            <a:pPr marL="342900" indent="-342900" algn="l">
              <a:lnSpc>
                <a:spcPct val="150000"/>
              </a:lnSpc>
              <a:buFontTx/>
              <a:buChar char="-"/>
            </a:pPr>
            <a:r>
              <a:rPr lang="vi-VN" sz="2400" b="1" dirty="0">
                <a:latin typeface="Playfair Display Bold" panose="00000800000000000000" pitchFamily="2" charset="0"/>
              </a:rPr>
              <a:t>Kiểm thử</a:t>
            </a:r>
          </a:p>
          <a:p>
            <a:pPr marL="342900" indent="-342900" algn="l">
              <a:lnSpc>
                <a:spcPct val="150000"/>
              </a:lnSpc>
              <a:buFontTx/>
              <a:buChar char="-"/>
            </a:pPr>
            <a:r>
              <a:rPr lang="vi-VN" sz="2400" b="1" dirty="0">
                <a:latin typeface="Playfair Display Bold" panose="00000800000000000000" pitchFamily="2" charset="0"/>
              </a:rPr>
              <a:t>Kết luận và Hướng phát triển</a:t>
            </a:r>
          </a:p>
          <a:p>
            <a:pPr marL="342900" indent="-342900" algn="l">
              <a:lnSpc>
                <a:spcPct val="150000"/>
              </a:lnSpc>
              <a:buFontTx/>
              <a:buChar char="-"/>
            </a:pPr>
            <a:r>
              <a:rPr lang="vi-VN" sz="2400" b="1" dirty="0">
                <a:latin typeface="Playfair Display Bold" panose="00000800000000000000" pitchFamily="2" charset="0"/>
              </a:rPr>
              <a:t>Mã nguồn dự án</a:t>
            </a:r>
            <a:endParaRPr lang="en-US" sz="2400" b="1" dirty="0">
              <a:latin typeface="Playfair Display Bold" panose="00000800000000000000" pitchFamily="2" charset="0"/>
            </a:endParaRPr>
          </a:p>
        </p:txBody>
      </p:sp>
      <p:pic>
        <p:nvPicPr>
          <p:cNvPr id="5" name="Image 0" descr="preencoded.png">
            <a:extLst>
              <a:ext uri="{FF2B5EF4-FFF2-40B4-BE49-F238E27FC236}">
                <a16:creationId xmlns:a16="http://schemas.microsoft.com/office/drawing/2014/main" id="{1F9080CF-8BFD-CC21-6121-51684E7873D8}"/>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219931584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1F13DBF0-AB67-9534-E4B2-82628FDD18C0}"/>
              </a:ext>
            </a:extLst>
          </p:cNvPr>
          <p:cNvSpPr/>
          <p:nvPr/>
        </p:nvSpPr>
        <p:spPr>
          <a:xfrm>
            <a:off x="721638" y="1706047"/>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Xu hướng điện hóa đang phát triển mạnh mẽ toàn cầu với tốc độ chưa từng có. Điều này dẫn đến:</a:t>
            </a:r>
            <a:endParaRPr lang="en-US" sz="1600" dirty="0"/>
          </a:p>
        </p:txBody>
      </p:sp>
      <p:sp>
        <p:nvSpPr>
          <p:cNvPr id="4" name="Text 2">
            <a:extLst>
              <a:ext uri="{FF2B5EF4-FFF2-40B4-BE49-F238E27FC236}">
                <a16:creationId xmlns:a16="http://schemas.microsoft.com/office/drawing/2014/main" id="{FBC5B091-E43E-F044-65D4-FAF457C8FBCA}"/>
              </a:ext>
            </a:extLst>
          </p:cNvPr>
          <p:cNvSpPr/>
          <p:nvPr/>
        </p:nvSpPr>
        <p:spPr>
          <a:xfrm>
            <a:off x="721638" y="2551390"/>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9393C"/>
                </a:solidFill>
                <a:latin typeface="Open Sans" pitchFamily="34" charset="0"/>
                <a:ea typeface="Open Sans" pitchFamily="34" charset="-122"/>
                <a:cs typeface="Open Sans" pitchFamily="34" charset="-120"/>
              </a:rPr>
              <a:t>Số hóa hoàn toàn buồng lái thay thế đồng hồ cơ truyền thống</a:t>
            </a:r>
            <a:endParaRPr lang="en-US" sz="1600" dirty="0"/>
          </a:p>
        </p:txBody>
      </p:sp>
      <p:sp>
        <p:nvSpPr>
          <p:cNvPr id="5" name="Text 3">
            <a:extLst>
              <a:ext uri="{FF2B5EF4-FFF2-40B4-BE49-F238E27FC236}">
                <a16:creationId xmlns:a16="http://schemas.microsoft.com/office/drawing/2014/main" id="{4F0BE158-647B-9724-D900-CB19C0E2AD83}"/>
              </a:ext>
            </a:extLst>
          </p:cNvPr>
          <p:cNvSpPr/>
          <p:nvPr/>
        </p:nvSpPr>
        <p:spPr>
          <a:xfrm>
            <a:off x="721638" y="2953464"/>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9393C"/>
                </a:solidFill>
                <a:latin typeface="Open Sans" pitchFamily="34" charset="0"/>
                <a:ea typeface="Open Sans" pitchFamily="34" charset="-122"/>
                <a:cs typeface="Open Sans" pitchFamily="34" charset="-120"/>
              </a:rPr>
              <a:t>Thay đổi cơ bản về cách người dùng tương tác với xe (HMI)</a:t>
            </a:r>
            <a:endParaRPr lang="en-US" sz="1600" dirty="0"/>
          </a:p>
        </p:txBody>
      </p:sp>
      <p:sp>
        <p:nvSpPr>
          <p:cNvPr id="6" name="Text 4">
            <a:extLst>
              <a:ext uri="{FF2B5EF4-FFF2-40B4-BE49-F238E27FC236}">
                <a16:creationId xmlns:a16="http://schemas.microsoft.com/office/drawing/2014/main" id="{EE70E5F5-156C-9EBA-B20A-4F48870AE399}"/>
              </a:ext>
            </a:extLst>
          </p:cNvPr>
          <p:cNvSpPr/>
          <p:nvPr/>
        </p:nvSpPr>
        <p:spPr>
          <a:xfrm>
            <a:off x="721638" y="3355538"/>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9393C"/>
                </a:solidFill>
                <a:latin typeface="Open Sans" pitchFamily="34" charset="0"/>
                <a:ea typeface="Open Sans" pitchFamily="34" charset="-122"/>
                <a:cs typeface="Open Sans" pitchFamily="34" charset="-120"/>
              </a:rPr>
              <a:t>Yêu cầu phản hồi thời gian thực và độ tin cậy cao hơn</a:t>
            </a:r>
            <a:endParaRPr lang="en-US" sz="1600" dirty="0"/>
          </a:p>
        </p:txBody>
      </p:sp>
      <p:sp>
        <p:nvSpPr>
          <p:cNvPr id="7" name="Text 5">
            <a:extLst>
              <a:ext uri="{FF2B5EF4-FFF2-40B4-BE49-F238E27FC236}">
                <a16:creationId xmlns:a16="http://schemas.microsoft.com/office/drawing/2014/main" id="{7B4780D7-94F1-9F7A-2AA4-DA1DDC1CC35A}"/>
              </a:ext>
            </a:extLst>
          </p:cNvPr>
          <p:cNvSpPr/>
          <p:nvPr/>
        </p:nvSpPr>
        <p:spPr>
          <a:xfrm>
            <a:off x="721638" y="375761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9393C"/>
                </a:solidFill>
                <a:latin typeface="Open Sans" pitchFamily="34" charset="0"/>
                <a:ea typeface="Open Sans" pitchFamily="34" charset="-122"/>
                <a:cs typeface="Open Sans" pitchFamily="34" charset="-120"/>
              </a:rPr>
              <a:t>Hệ thống phức tạp hơn nhưng phải đơn giản hóa trải nghiệm</a:t>
            </a:r>
            <a:endParaRPr lang="en-US" sz="1600" dirty="0"/>
          </a:p>
        </p:txBody>
      </p:sp>
      <p:sp>
        <p:nvSpPr>
          <p:cNvPr id="8" name="Shape 6">
            <a:extLst>
              <a:ext uri="{FF2B5EF4-FFF2-40B4-BE49-F238E27FC236}">
                <a16:creationId xmlns:a16="http://schemas.microsoft.com/office/drawing/2014/main" id="{D84EA118-2C44-D430-1FDC-6072E918727E}"/>
              </a:ext>
            </a:extLst>
          </p:cNvPr>
          <p:cNvSpPr/>
          <p:nvPr/>
        </p:nvSpPr>
        <p:spPr>
          <a:xfrm>
            <a:off x="721638" y="4319468"/>
            <a:ext cx="6342102" cy="1205865"/>
          </a:xfrm>
          <a:prstGeom prst="roundRect">
            <a:avLst>
              <a:gd name="adj" fmla="val 2565"/>
            </a:avLst>
          </a:prstGeom>
          <a:solidFill>
            <a:srgbClr val="FCF2B5"/>
          </a:solidFill>
          <a:ln/>
        </p:spPr>
      </p:sp>
      <p:pic>
        <p:nvPicPr>
          <p:cNvPr id="14" name="Image 0" descr="preencoded.png">
            <a:extLst>
              <a:ext uri="{FF2B5EF4-FFF2-40B4-BE49-F238E27FC236}">
                <a16:creationId xmlns:a16="http://schemas.microsoft.com/office/drawing/2014/main" id="{2AB4AA85-2970-7B15-9BB8-2EC28FEB670D}"/>
              </a:ext>
            </a:extLst>
          </p:cNvPr>
          <p:cNvPicPr>
            <a:picLocks noChangeAspect="1"/>
          </p:cNvPicPr>
          <p:nvPr/>
        </p:nvPicPr>
        <p:blipFill>
          <a:blip r:embed="rId2"/>
          <a:stretch>
            <a:fillRect/>
          </a:stretch>
        </p:blipFill>
        <p:spPr>
          <a:xfrm>
            <a:off x="927735" y="4640461"/>
            <a:ext cx="257651" cy="206097"/>
          </a:xfrm>
          <a:prstGeom prst="rect">
            <a:avLst/>
          </a:prstGeom>
        </p:spPr>
      </p:pic>
      <p:sp>
        <p:nvSpPr>
          <p:cNvPr id="15" name="Text 7">
            <a:extLst>
              <a:ext uri="{FF2B5EF4-FFF2-40B4-BE49-F238E27FC236}">
                <a16:creationId xmlns:a16="http://schemas.microsoft.com/office/drawing/2014/main" id="{E8BD2CC0-3278-8880-1436-4568964F8211}"/>
              </a:ext>
            </a:extLst>
          </p:cNvPr>
          <p:cNvSpPr/>
          <p:nvPr/>
        </p:nvSpPr>
        <p:spPr>
          <a:xfrm>
            <a:off x="1391483" y="4577001"/>
            <a:ext cx="5466159" cy="659844"/>
          </a:xfrm>
          <a:prstGeom prst="rect">
            <a:avLst/>
          </a:prstGeom>
          <a:noFill/>
          <a:ln/>
        </p:spPr>
        <p:txBody>
          <a:bodyPr wrap="square" lIns="0" tIns="0" rIns="0" bIns="0" rtlCol="0" anchor="t"/>
          <a:lstStyle/>
          <a:p>
            <a:pPr marL="0" indent="0" algn="l">
              <a:lnSpc>
                <a:spcPts val="2550"/>
              </a:lnSpc>
              <a:buNone/>
            </a:pPr>
            <a:r>
              <a:rPr lang="en-US" sz="1600" b="1" dirty="0">
                <a:solidFill>
                  <a:srgbClr val="000000"/>
                </a:solidFill>
                <a:latin typeface="Playfair Display Bold" panose="00000800000000000000" pitchFamily="2" charset="0"/>
                <a:ea typeface="Open Sans" pitchFamily="34" charset="-122"/>
                <a:cs typeface="Open Sans" pitchFamily="34" charset="-120"/>
              </a:rPr>
              <a:t>Vấn đề thực tế:</a:t>
            </a:r>
            <a:r>
              <a:rPr lang="en-US" sz="1600" dirty="0">
                <a:solidFill>
                  <a:srgbClr val="000000"/>
                </a:solidFill>
                <a:latin typeface="Playfair Display Bold" panose="00000800000000000000" pitchFamily="2" charset="0"/>
                <a:ea typeface="Open Sans" pitchFamily="34" charset="-122"/>
                <a:cs typeface="Open Sans" pitchFamily="34" charset="-120"/>
              </a:rPr>
              <a:t> </a:t>
            </a:r>
            <a:r>
              <a:rPr lang="en-US" sz="1600" dirty="0">
                <a:solidFill>
                  <a:srgbClr val="000000"/>
                </a:solidFill>
                <a:latin typeface="Open Sans" pitchFamily="34" charset="0"/>
                <a:ea typeface="Open Sans" pitchFamily="34" charset="-122"/>
                <a:cs typeface="Open Sans" pitchFamily="34" charset="-120"/>
              </a:rPr>
              <a:t>Đồng hồ hiển thị chậm trễ có thể gây nguy hiểm khi lái xe - dự án này giải quyết điều đó.</a:t>
            </a:r>
            <a:endParaRPr lang="en-US" sz="1600" dirty="0"/>
          </a:p>
        </p:txBody>
      </p:sp>
      <p:pic>
        <p:nvPicPr>
          <p:cNvPr id="1026" name="Picture 2" descr="The Evolution of the Instrument Cluster: From Analogue Gauges to Digital  Displays">
            <a:extLst>
              <a:ext uri="{FF2B5EF4-FFF2-40B4-BE49-F238E27FC236}">
                <a16:creationId xmlns:a16="http://schemas.microsoft.com/office/drawing/2014/main" id="{28DDF54F-6939-DE8D-906E-1CE307215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3" r="3872"/>
          <a:stretch/>
        </p:blipFill>
        <p:spPr bwMode="auto">
          <a:xfrm>
            <a:off x="7269837" y="2201230"/>
            <a:ext cx="7200900" cy="47515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 0">
            <a:extLst>
              <a:ext uri="{FF2B5EF4-FFF2-40B4-BE49-F238E27FC236}">
                <a16:creationId xmlns:a16="http://schemas.microsoft.com/office/drawing/2014/main" id="{DFDE3771-166A-2744-E265-0538556D4859}"/>
              </a:ext>
            </a:extLst>
          </p:cNvPr>
          <p:cNvSpPr/>
          <p:nvPr/>
        </p:nvSpPr>
        <p:spPr>
          <a:xfrm>
            <a:off x="721638" y="534769"/>
            <a:ext cx="5670590" cy="708779"/>
          </a:xfrm>
          <a:prstGeom prst="rect">
            <a:avLst/>
          </a:prstGeom>
          <a:noFill/>
          <a:ln/>
        </p:spPr>
        <p:txBody>
          <a:bodyPr wrap="none" lIns="0" tIns="0" rIns="0" bIns="0" rtlCol="0" anchor="t"/>
          <a:lstStyle/>
          <a:p>
            <a:pPr marL="0" indent="0" algn="l">
              <a:lnSpc>
                <a:spcPts val="5550"/>
              </a:lnSpc>
              <a:buNone/>
            </a:pPr>
            <a:r>
              <a:rPr lang="vi-VN" sz="4450" b="1" dirty="0">
                <a:solidFill>
                  <a:srgbClr val="101014"/>
                </a:solidFill>
                <a:latin typeface="Playfair Display Bold" pitchFamily="34" charset="0"/>
                <a:ea typeface="Playfair Display Bold" pitchFamily="34" charset="-122"/>
                <a:cs typeface="Playfair Display Bold" pitchFamily="34" charset="-120"/>
              </a:rPr>
              <a:t>Mục tiêu</a:t>
            </a:r>
            <a:r>
              <a:rPr lang="en-US" sz="4450" b="1" dirty="0">
                <a:solidFill>
                  <a:srgbClr val="101014"/>
                </a:solidFill>
                <a:latin typeface="Playfair Display Bold" pitchFamily="34" charset="0"/>
                <a:ea typeface="Playfair Display Bold" pitchFamily="34" charset="-122"/>
                <a:cs typeface="Playfair Display Bold" pitchFamily="34" charset="-120"/>
              </a:rPr>
              <a:t> Dự Án</a:t>
            </a:r>
            <a:endParaRPr lang="en-US" sz="4450" dirty="0"/>
          </a:p>
        </p:txBody>
      </p:sp>
    </p:spTree>
    <p:extLst>
      <p:ext uri="{BB962C8B-B14F-4D97-AF65-F5344CB8AC3E}">
        <p14:creationId xmlns:p14="http://schemas.microsoft.com/office/powerpoint/2010/main" val="12317579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5B2040B-DEA1-F388-1E4C-42231DE699C5}"/>
              </a:ext>
            </a:extLst>
          </p:cNvPr>
          <p:cNvSpPr/>
          <p:nvPr/>
        </p:nvSpPr>
        <p:spPr>
          <a:xfrm>
            <a:off x="793790" y="2186226"/>
            <a:ext cx="5670590" cy="708779"/>
          </a:xfrm>
          <a:prstGeom prst="rect">
            <a:avLst/>
          </a:prstGeom>
          <a:noFill/>
          <a:ln/>
        </p:spPr>
        <p:txBody>
          <a:bodyPr wrap="none" lIns="0" tIns="0" rIns="0" bIns="0" rtlCol="0" anchor="t"/>
          <a:lstStyle/>
          <a:p>
            <a:pPr marL="0" indent="0" algn="l">
              <a:lnSpc>
                <a:spcPts val="5550"/>
              </a:lnSpc>
              <a:buNone/>
            </a:pPr>
            <a:r>
              <a:rPr lang="vi-VN" sz="4450" b="1" dirty="0">
                <a:solidFill>
                  <a:srgbClr val="101014"/>
                </a:solidFill>
                <a:latin typeface="Playfair Display Bold" pitchFamily="34" charset="0"/>
                <a:ea typeface="Playfair Display Bold" pitchFamily="34" charset="-122"/>
                <a:cs typeface="Playfair Display Bold" pitchFamily="34" charset="-120"/>
              </a:rPr>
              <a:t>Mục tiêu</a:t>
            </a:r>
            <a:r>
              <a:rPr lang="en-US" sz="4450" b="1" dirty="0">
                <a:solidFill>
                  <a:srgbClr val="101014"/>
                </a:solidFill>
                <a:latin typeface="Playfair Display Bold" pitchFamily="34" charset="0"/>
                <a:ea typeface="Playfair Display Bold" pitchFamily="34" charset="-122"/>
                <a:cs typeface="Playfair Display Bold" pitchFamily="34" charset="-120"/>
              </a:rPr>
              <a:t> Dự Án</a:t>
            </a:r>
            <a:endParaRPr lang="en-US" sz="4450" dirty="0"/>
          </a:p>
        </p:txBody>
      </p:sp>
      <p:pic>
        <p:nvPicPr>
          <p:cNvPr id="3" name="Image 0" descr="preencoded.png">
            <a:extLst>
              <a:ext uri="{FF2B5EF4-FFF2-40B4-BE49-F238E27FC236}">
                <a16:creationId xmlns:a16="http://schemas.microsoft.com/office/drawing/2014/main" id="{B5314E1A-2BDC-50C4-36FA-AF620F9BB95E}"/>
              </a:ext>
            </a:extLst>
          </p:cNvPr>
          <p:cNvPicPr>
            <a:picLocks noChangeAspect="1"/>
          </p:cNvPicPr>
          <p:nvPr/>
        </p:nvPicPr>
        <p:blipFill>
          <a:blip r:embed="rId2"/>
          <a:stretch>
            <a:fillRect/>
          </a:stretch>
        </p:blipFill>
        <p:spPr>
          <a:xfrm>
            <a:off x="793790" y="3348633"/>
            <a:ext cx="566976" cy="566976"/>
          </a:xfrm>
          <a:prstGeom prst="rect">
            <a:avLst/>
          </a:prstGeom>
        </p:spPr>
      </p:pic>
      <p:sp>
        <p:nvSpPr>
          <p:cNvPr id="4" name="Text 1">
            <a:extLst>
              <a:ext uri="{FF2B5EF4-FFF2-40B4-BE49-F238E27FC236}">
                <a16:creationId xmlns:a16="http://schemas.microsoft.com/office/drawing/2014/main" id="{EB0E0D7F-DB3F-177F-2BB6-3D21F15AAA66}"/>
              </a:ext>
            </a:extLst>
          </p:cNvPr>
          <p:cNvSpPr/>
          <p:nvPr/>
        </p:nvSpPr>
        <p:spPr>
          <a:xfrm>
            <a:off x="1644253" y="34832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Mô Phỏng IPC + VCU</a:t>
            </a:r>
            <a:endParaRPr lang="en-US" sz="2200" dirty="0"/>
          </a:p>
        </p:txBody>
      </p:sp>
      <p:sp>
        <p:nvSpPr>
          <p:cNvPr id="5" name="Text 2">
            <a:extLst>
              <a:ext uri="{FF2B5EF4-FFF2-40B4-BE49-F238E27FC236}">
                <a16:creationId xmlns:a16="http://schemas.microsoft.com/office/drawing/2014/main" id="{A97A1BE0-DA70-E640-B9BB-9EEDC38E30CE}"/>
              </a:ext>
            </a:extLst>
          </p:cNvPr>
          <p:cNvSpPr/>
          <p:nvPr/>
        </p:nvSpPr>
        <p:spPr>
          <a:xfrm>
            <a:off x="1644253" y="3973711"/>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Xây dựng hệ thống điều khiển xe điện hoàn chỉnh sử dụng Raspberry Pi</a:t>
            </a:r>
            <a:endParaRPr lang="en-US" sz="1750" dirty="0"/>
          </a:p>
        </p:txBody>
      </p:sp>
      <p:pic>
        <p:nvPicPr>
          <p:cNvPr id="6" name="Image 1" descr="preencoded.png">
            <a:extLst>
              <a:ext uri="{FF2B5EF4-FFF2-40B4-BE49-F238E27FC236}">
                <a16:creationId xmlns:a16="http://schemas.microsoft.com/office/drawing/2014/main" id="{AE714606-3BC2-ADEF-2928-52C35E251D21}"/>
              </a:ext>
            </a:extLst>
          </p:cNvPr>
          <p:cNvPicPr>
            <a:picLocks noChangeAspect="1"/>
          </p:cNvPicPr>
          <p:nvPr/>
        </p:nvPicPr>
        <p:blipFill>
          <a:blip r:embed="rId3"/>
          <a:stretch>
            <a:fillRect/>
          </a:stretch>
        </p:blipFill>
        <p:spPr>
          <a:xfrm>
            <a:off x="5235893" y="3348633"/>
            <a:ext cx="566976" cy="566976"/>
          </a:xfrm>
          <a:prstGeom prst="rect">
            <a:avLst/>
          </a:prstGeom>
        </p:spPr>
      </p:pic>
      <p:sp>
        <p:nvSpPr>
          <p:cNvPr id="7" name="Text 3">
            <a:extLst>
              <a:ext uri="{FF2B5EF4-FFF2-40B4-BE49-F238E27FC236}">
                <a16:creationId xmlns:a16="http://schemas.microsoft.com/office/drawing/2014/main" id="{68EF8F79-F956-1BE4-B09F-78219F25BB48}"/>
              </a:ext>
            </a:extLst>
          </p:cNvPr>
          <p:cNvSpPr/>
          <p:nvPr/>
        </p:nvSpPr>
        <p:spPr>
          <a:xfrm>
            <a:off x="6086356" y="34832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An </a:t>
            </a:r>
            <a:r>
              <a:rPr lang="en-US" sz="2200" b="1" dirty="0" err="1">
                <a:solidFill>
                  <a:srgbClr val="39393C"/>
                </a:solidFill>
                <a:latin typeface="Playfair Display Bold" pitchFamily="34" charset="0"/>
                <a:ea typeface="Playfair Display Bold" pitchFamily="34" charset="-122"/>
                <a:cs typeface="Playfair Display Bold" pitchFamily="34" charset="-120"/>
              </a:rPr>
              <a:t>Toàn</a:t>
            </a:r>
            <a:endParaRPr lang="en-US" sz="2200" dirty="0"/>
          </a:p>
        </p:txBody>
      </p:sp>
      <p:sp>
        <p:nvSpPr>
          <p:cNvPr id="8" name="Text 4">
            <a:extLst>
              <a:ext uri="{FF2B5EF4-FFF2-40B4-BE49-F238E27FC236}">
                <a16:creationId xmlns:a16="http://schemas.microsoft.com/office/drawing/2014/main" id="{21F29F10-1056-46B7-E828-DC3987D17B87}"/>
              </a:ext>
            </a:extLst>
          </p:cNvPr>
          <p:cNvSpPr/>
          <p:nvPr/>
        </p:nvSpPr>
        <p:spPr>
          <a:xfrm>
            <a:off x="6086356" y="3973711"/>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Tuân thủ tiêu chuẩn an toàn ISO 26262 cho các hệ thống điện tử trên xe</a:t>
            </a:r>
            <a:endParaRPr lang="en-US" sz="1750" dirty="0"/>
          </a:p>
        </p:txBody>
      </p:sp>
      <p:pic>
        <p:nvPicPr>
          <p:cNvPr id="14" name="Image 2" descr="preencoded.png">
            <a:extLst>
              <a:ext uri="{FF2B5EF4-FFF2-40B4-BE49-F238E27FC236}">
                <a16:creationId xmlns:a16="http://schemas.microsoft.com/office/drawing/2014/main" id="{C930DB74-BFF8-8542-394F-B1B53D8F69D3}"/>
              </a:ext>
            </a:extLst>
          </p:cNvPr>
          <p:cNvPicPr>
            <a:picLocks noChangeAspect="1"/>
          </p:cNvPicPr>
          <p:nvPr/>
        </p:nvPicPr>
        <p:blipFill>
          <a:blip r:embed="rId4"/>
          <a:stretch>
            <a:fillRect/>
          </a:stretch>
        </p:blipFill>
        <p:spPr>
          <a:xfrm>
            <a:off x="9677995" y="3348633"/>
            <a:ext cx="566976" cy="566976"/>
          </a:xfrm>
          <a:prstGeom prst="rect">
            <a:avLst/>
          </a:prstGeom>
        </p:spPr>
      </p:pic>
      <p:sp>
        <p:nvSpPr>
          <p:cNvPr id="15" name="Text 5">
            <a:extLst>
              <a:ext uri="{FF2B5EF4-FFF2-40B4-BE49-F238E27FC236}">
                <a16:creationId xmlns:a16="http://schemas.microsoft.com/office/drawing/2014/main" id="{F4590661-4CCD-7D16-0721-A29731C54D34}"/>
              </a:ext>
            </a:extLst>
          </p:cNvPr>
          <p:cNvSpPr/>
          <p:nvPr/>
        </p:nvSpPr>
        <p:spPr>
          <a:xfrm>
            <a:off x="10528459" y="34832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HMI Thông Minh</a:t>
            </a:r>
            <a:endParaRPr lang="en-US" sz="2200" dirty="0"/>
          </a:p>
        </p:txBody>
      </p:sp>
      <p:sp>
        <p:nvSpPr>
          <p:cNvPr id="16" name="Text 6">
            <a:extLst>
              <a:ext uri="{FF2B5EF4-FFF2-40B4-BE49-F238E27FC236}">
                <a16:creationId xmlns:a16="http://schemas.microsoft.com/office/drawing/2014/main" id="{714EDFBA-5A1F-0271-3608-B045E0AC33F8}"/>
              </a:ext>
            </a:extLst>
          </p:cNvPr>
          <p:cNvSpPr/>
          <p:nvPr/>
        </p:nvSpPr>
        <p:spPr>
          <a:xfrm>
            <a:off x="10528459" y="3973711"/>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Giao diện người-máy không chỉ hiển thị mà còn "hiểu" người lái và dự đoán nhu cầu</a:t>
            </a:r>
            <a:endParaRPr lang="en-US" sz="1750" dirty="0"/>
          </a:p>
        </p:txBody>
      </p:sp>
      <p:sp>
        <p:nvSpPr>
          <p:cNvPr id="17" name="Text 7">
            <a:extLst>
              <a:ext uri="{FF2B5EF4-FFF2-40B4-BE49-F238E27FC236}">
                <a16:creationId xmlns:a16="http://schemas.microsoft.com/office/drawing/2014/main" id="{F20BE019-FAF0-DBBB-EB3C-1C245C98CE0C}"/>
              </a:ext>
            </a:extLst>
          </p:cNvPr>
          <p:cNvSpPr/>
          <p:nvPr/>
        </p:nvSpPr>
        <p:spPr>
          <a:xfrm>
            <a:off x="793790" y="53175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Chúng ta đang xây dựng một hệ thống thông minh tương tác với người lái một cách trực quan và an toàn, đồng thời đủ linh hoạt để phát triển trong tương lai.</a:t>
            </a:r>
            <a:endParaRPr lang="en-US" sz="1750" dirty="0"/>
          </a:p>
        </p:txBody>
      </p:sp>
    </p:spTree>
    <p:extLst>
      <p:ext uri="{BB962C8B-B14F-4D97-AF65-F5344CB8AC3E}">
        <p14:creationId xmlns:p14="http://schemas.microsoft.com/office/powerpoint/2010/main" val="21992135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56785FE4-A383-61DB-3C2F-BA75619A4AC7}"/>
              </a:ext>
            </a:extLst>
          </p:cNvPr>
          <p:cNvSpPr/>
          <p:nvPr/>
        </p:nvSpPr>
        <p:spPr>
          <a:xfrm>
            <a:off x="703540" y="713661"/>
            <a:ext cx="7736919" cy="1256348"/>
          </a:xfrm>
          <a:prstGeom prst="rect">
            <a:avLst/>
          </a:prstGeom>
          <a:noFill/>
          <a:ln/>
        </p:spPr>
        <p:txBody>
          <a:bodyPr wrap="square" lIns="0" tIns="0" rIns="0" bIns="0" rtlCol="0" anchor="t"/>
          <a:lstStyle/>
          <a:p>
            <a:pPr marL="0" indent="0" algn="l">
              <a:lnSpc>
                <a:spcPts val="4900"/>
              </a:lnSpc>
              <a:buNone/>
            </a:pPr>
            <a:r>
              <a:rPr lang="en-US" sz="3950" b="1" dirty="0">
                <a:solidFill>
                  <a:srgbClr val="101014"/>
                </a:solidFill>
                <a:latin typeface="Playfair Display Bold" pitchFamily="34" charset="0"/>
                <a:ea typeface="Playfair Display Bold" pitchFamily="34" charset="-122"/>
                <a:cs typeface="Playfair Display Bold" pitchFamily="34" charset="-120"/>
              </a:rPr>
              <a:t>Kiến Trúc Xe Điện: Domain vs Zonal</a:t>
            </a:r>
            <a:endParaRPr lang="en-US" sz="3950" dirty="0"/>
          </a:p>
        </p:txBody>
      </p:sp>
      <p:pic>
        <p:nvPicPr>
          <p:cNvPr id="4" name="Image 1" descr="preencoded.png">
            <a:extLst>
              <a:ext uri="{FF2B5EF4-FFF2-40B4-BE49-F238E27FC236}">
                <a16:creationId xmlns:a16="http://schemas.microsoft.com/office/drawing/2014/main" id="{26F50282-47B5-C8FD-8972-B5764540C4B5}"/>
              </a:ext>
            </a:extLst>
          </p:cNvPr>
          <p:cNvPicPr>
            <a:picLocks noChangeAspect="1"/>
          </p:cNvPicPr>
          <p:nvPr/>
        </p:nvPicPr>
        <p:blipFill>
          <a:blip r:embed="rId2"/>
          <a:stretch>
            <a:fillRect/>
          </a:stretch>
        </p:blipFill>
        <p:spPr>
          <a:xfrm>
            <a:off x="703540" y="2271474"/>
            <a:ext cx="1005007" cy="1991797"/>
          </a:xfrm>
          <a:prstGeom prst="rect">
            <a:avLst/>
          </a:prstGeom>
        </p:spPr>
      </p:pic>
      <p:sp>
        <p:nvSpPr>
          <p:cNvPr id="5" name="Text 1">
            <a:extLst>
              <a:ext uri="{FF2B5EF4-FFF2-40B4-BE49-F238E27FC236}">
                <a16:creationId xmlns:a16="http://schemas.microsoft.com/office/drawing/2014/main" id="{4BDC9968-2D01-004E-009A-3758D2861B6C}"/>
              </a:ext>
            </a:extLst>
          </p:cNvPr>
          <p:cNvSpPr/>
          <p:nvPr/>
        </p:nvSpPr>
        <p:spPr>
          <a:xfrm>
            <a:off x="1909524" y="2472452"/>
            <a:ext cx="2512695" cy="313968"/>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Kiến Trúc Domain</a:t>
            </a:r>
            <a:endParaRPr lang="en-US" sz="1950" dirty="0"/>
          </a:p>
        </p:txBody>
      </p:sp>
      <p:sp>
        <p:nvSpPr>
          <p:cNvPr id="6" name="Text 2">
            <a:extLst>
              <a:ext uri="{FF2B5EF4-FFF2-40B4-BE49-F238E27FC236}">
                <a16:creationId xmlns:a16="http://schemas.microsoft.com/office/drawing/2014/main" id="{C35AE452-3CA4-8520-BCA1-5AE46B12DB08}"/>
              </a:ext>
            </a:extLst>
          </p:cNvPr>
          <p:cNvSpPr/>
          <p:nvPr/>
        </p:nvSpPr>
        <p:spPr>
          <a:xfrm>
            <a:off x="1909524" y="2907030"/>
            <a:ext cx="6530935" cy="321469"/>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Mỗi ECU chịu trách nhiệm cho một chức năng cụ thể</a:t>
            </a:r>
            <a:endParaRPr lang="en-US" sz="1550" dirty="0"/>
          </a:p>
        </p:txBody>
      </p:sp>
      <p:sp>
        <p:nvSpPr>
          <p:cNvPr id="7" name="Text 3">
            <a:extLst>
              <a:ext uri="{FF2B5EF4-FFF2-40B4-BE49-F238E27FC236}">
                <a16:creationId xmlns:a16="http://schemas.microsoft.com/office/drawing/2014/main" id="{09D31682-C5EC-F5AA-3269-4A271D3D3D2F}"/>
              </a:ext>
            </a:extLst>
          </p:cNvPr>
          <p:cNvSpPr/>
          <p:nvPr/>
        </p:nvSpPr>
        <p:spPr>
          <a:xfrm>
            <a:off x="1909524" y="3349109"/>
            <a:ext cx="6530935" cy="32146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Phức tạp về dây dẫn</a:t>
            </a:r>
            <a:endParaRPr lang="en-US" sz="1550" dirty="0"/>
          </a:p>
        </p:txBody>
      </p:sp>
      <p:sp>
        <p:nvSpPr>
          <p:cNvPr id="8" name="Text 4">
            <a:extLst>
              <a:ext uri="{FF2B5EF4-FFF2-40B4-BE49-F238E27FC236}">
                <a16:creationId xmlns:a16="http://schemas.microsoft.com/office/drawing/2014/main" id="{76C1F725-DB6E-618C-E770-030118BFCFD6}"/>
              </a:ext>
            </a:extLst>
          </p:cNvPr>
          <p:cNvSpPr/>
          <p:nvPr/>
        </p:nvSpPr>
        <p:spPr>
          <a:xfrm>
            <a:off x="1909524" y="3740825"/>
            <a:ext cx="6530935" cy="32146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Khó nâng cấp</a:t>
            </a:r>
            <a:endParaRPr lang="en-US" sz="1550" dirty="0"/>
          </a:p>
        </p:txBody>
      </p:sp>
      <p:pic>
        <p:nvPicPr>
          <p:cNvPr id="14" name="Image 2" descr="preencoded.png">
            <a:extLst>
              <a:ext uri="{FF2B5EF4-FFF2-40B4-BE49-F238E27FC236}">
                <a16:creationId xmlns:a16="http://schemas.microsoft.com/office/drawing/2014/main" id="{8453B2B1-3559-1ABC-68BD-BDB0D95D17DF}"/>
              </a:ext>
            </a:extLst>
          </p:cNvPr>
          <p:cNvPicPr>
            <a:picLocks noChangeAspect="1"/>
          </p:cNvPicPr>
          <p:nvPr/>
        </p:nvPicPr>
        <p:blipFill>
          <a:blip r:embed="rId3"/>
          <a:stretch>
            <a:fillRect/>
          </a:stretch>
        </p:blipFill>
        <p:spPr>
          <a:xfrm>
            <a:off x="703540" y="4263271"/>
            <a:ext cx="1005007" cy="2383512"/>
          </a:xfrm>
          <a:prstGeom prst="rect">
            <a:avLst/>
          </a:prstGeom>
        </p:spPr>
      </p:pic>
      <p:sp>
        <p:nvSpPr>
          <p:cNvPr id="15" name="Text 5">
            <a:extLst>
              <a:ext uri="{FF2B5EF4-FFF2-40B4-BE49-F238E27FC236}">
                <a16:creationId xmlns:a16="http://schemas.microsoft.com/office/drawing/2014/main" id="{D3AE6A95-27FC-2DCE-62A2-D34B849A0875}"/>
              </a:ext>
            </a:extLst>
          </p:cNvPr>
          <p:cNvSpPr/>
          <p:nvPr/>
        </p:nvSpPr>
        <p:spPr>
          <a:xfrm>
            <a:off x="1909524" y="4464248"/>
            <a:ext cx="2512695" cy="313968"/>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Kiến Trúc Zonal</a:t>
            </a:r>
            <a:endParaRPr lang="en-US" sz="1950" dirty="0"/>
          </a:p>
        </p:txBody>
      </p:sp>
      <p:sp>
        <p:nvSpPr>
          <p:cNvPr id="16" name="Text 6">
            <a:extLst>
              <a:ext uri="{FF2B5EF4-FFF2-40B4-BE49-F238E27FC236}">
                <a16:creationId xmlns:a16="http://schemas.microsoft.com/office/drawing/2014/main" id="{FD4114FD-1E6F-760F-ABFE-AB9DE2FBA214}"/>
              </a:ext>
            </a:extLst>
          </p:cNvPr>
          <p:cNvSpPr/>
          <p:nvPr/>
        </p:nvSpPr>
        <p:spPr>
          <a:xfrm>
            <a:off x="1909524" y="4898827"/>
            <a:ext cx="6530935" cy="321469"/>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ECU được tổ chức theo vùng không gian của xe</a:t>
            </a:r>
            <a:endParaRPr lang="en-US" sz="1550" dirty="0"/>
          </a:p>
        </p:txBody>
      </p:sp>
      <p:sp>
        <p:nvSpPr>
          <p:cNvPr id="17" name="Text 7">
            <a:extLst>
              <a:ext uri="{FF2B5EF4-FFF2-40B4-BE49-F238E27FC236}">
                <a16:creationId xmlns:a16="http://schemas.microsoft.com/office/drawing/2014/main" id="{37149684-8126-490E-D3DF-E162E6B13D42}"/>
              </a:ext>
            </a:extLst>
          </p:cNvPr>
          <p:cNvSpPr/>
          <p:nvPr/>
        </p:nvSpPr>
        <p:spPr>
          <a:xfrm>
            <a:off x="1909524" y="5340906"/>
            <a:ext cx="6530935" cy="32146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Giảm đáng kể dây dẫn</a:t>
            </a:r>
            <a:endParaRPr lang="en-US" sz="1550" dirty="0"/>
          </a:p>
        </p:txBody>
      </p:sp>
      <p:sp>
        <p:nvSpPr>
          <p:cNvPr id="18" name="Text 8">
            <a:extLst>
              <a:ext uri="{FF2B5EF4-FFF2-40B4-BE49-F238E27FC236}">
                <a16:creationId xmlns:a16="http://schemas.microsoft.com/office/drawing/2014/main" id="{360C054F-89C4-6563-062E-29E577CB4708}"/>
              </a:ext>
            </a:extLst>
          </p:cNvPr>
          <p:cNvSpPr/>
          <p:nvPr/>
        </p:nvSpPr>
        <p:spPr>
          <a:xfrm>
            <a:off x="1909524" y="5732621"/>
            <a:ext cx="6530935" cy="32146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Dễ dàng nâng cấp và mở rộng</a:t>
            </a:r>
            <a:endParaRPr lang="en-US" sz="1550" dirty="0"/>
          </a:p>
        </p:txBody>
      </p:sp>
      <p:sp>
        <p:nvSpPr>
          <p:cNvPr id="19" name="Text 9">
            <a:extLst>
              <a:ext uri="{FF2B5EF4-FFF2-40B4-BE49-F238E27FC236}">
                <a16:creationId xmlns:a16="http://schemas.microsoft.com/office/drawing/2014/main" id="{14B4A32F-ED55-AF96-5EE4-E1DC6D3D8320}"/>
              </a:ext>
            </a:extLst>
          </p:cNvPr>
          <p:cNvSpPr/>
          <p:nvPr/>
        </p:nvSpPr>
        <p:spPr>
          <a:xfrm>
            <a:off x="1909524" y="6124337"/>
            <a:ext cx="6530935" cy="32146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Tối ưu chi phí</a:t>
            </a:r>
            <a:endParaRPr lang="en-US" sz="1550" dirty="0"/>
          </a:p>
        </p:txBody>
      </p:sp>
      <p:sp>
        <p:nvSpPr>
          <p:cNvPr id="20" name="Text 10">
            <a:extLst>
              <a:ext uri="{FF2B5EF4-FFF2-40B4-BE49-F238E27FC236}">
                <a16:creationId xmlns:a16="http://schemas.microsoft.com/office/drawing/2014/main" id="{76CFCC68-8132-17AF-E771-BE24390436AF}"/>
              </a:ext>
            </a:extLst>
          </p:cNvPr>
          <p:cNvSpPr/>
          <p:nvPr/>
        </p:nvSpPr>
        <p:spPr>
          <a:xfrm>
            <a:off x="703540" y="6872883"/>
            <a:ext cx="7736919" cy="642938"/>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Giống như việc tổ chức nhà cửa theo từng phòng thay vì theo từng loại đồ vật, kiến trúc zonal mang lại hiệu quả cao hơn nhiều trong thiết kế xe điện hiện đại.</a:t>
            </a:r>
            <a:endParaRPr lang="en-US" sz="1550" dirty="0"/>
          </a:p>
        </p:txBody>
      </p:sp>
      <p:pic>
        <p:nvPicPr>
          <p:cNvPr id="2050" name="Picture 2" descr="Article content">
            <a:extLst>
              <a:ext uri="{FF2B5EF4-FFF2-40B4-BE49-F238E27FC236}">
                <a16:creationId xmlns:a16="http://schemas.microsoft.com/office/drawing/2014/main" id="{F2581AE1-CB81-0C0A-372C-197EE8E7F6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98" b="3788"/>
          <a:stretch/>
        </p:blipFill>
        <p:spPr bwMode="auto">
          <a:xfrm>
            <a:off x="9838395" y="525343"/>
            <a:ext cx="2945981"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ticle content">
            <a:extLst>
              <a:ext uri="{FF2B5EF4-FFF2-40B4-BE49-F238E27FC236}">
                <a16:creationId xmlns:a16="http://schemas.microsoft.com/office/drawing/2014/main" id="{A4E98D78-43F7-0C81-1405-C7689A5C49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19" b="3237"/>
          <a:stretch/>
        </p:blipFill>
        <p:spPr bwMode="auto">
          <a:xfrm>
            <a:off x="9978460" y="4263271"/>
            <a:ext cx="292362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6984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E0D646-0D0A-1671-4119-F5BD6D80A193}"/>
              </a:ext>
            </a:extLst>
          </p:cNvPr>
          <p:cNvPicPr>
            <a:picLocks noChangeAspect="1"/>
          </p:cNvPicPr>
          <p:nvPr/>
        </p:nvPicPr>
        <p:blipFill>
          <a:blip r:embed="rId2"/>
          <a:stretch>
            <a:fillRect/>
          </a:stretch>
        </p:blipFill>
        <p:spPr>
          <a:xfrm>
            <a:off x="0" y="0"/>
            <a:ext cx="14630400" cy="2683669"/>
          </a:xfrm>
          <a:prstGeom prst="rect">
            <a:avLst/>
          </a:prstGeom>
        </p:spPr>
      </p:pic>
      <p:sp>
        <p:nvSpPr>
          <p:cNvPr id="3" name="Text 0">
            <a:extLst>
              <a:ext uri="{FF2B5EF4-FFF2-40B4-BE49-F238E27FC236}">
                <a16:creationId xmlns:a16="http://schemas.microsoft.com/office/drawing/2014/main" id="{B0CFCACC-C009-AE3D-9A05-DA0B79F2C42C}"/>
              </a:ext>
            </a:extLst>
          </p:cNvPr>
          <p:cNvSpPr/>
          <p:nvPr/>
        </p:nvSpPr>
        <p:spPr>
          <a:xfrm>
            <a:off x="751403" y="3273981"/>
            <a:ext cx="5367457" cy="670917"/>
          </a:xfrm>
          <a:prstGeom prst="rect">
            <a:avLst/>
          </a:prstGeom>
          <a:noFill/>
          <a:ln/>
        </p:spPr>
        <p:txBody>
          <a:bodyPr wrap="none" lIns="0" tIns="0" rIns="0" bIns="0" rtlCol="0" anchor="t"/>
          <a:lstStyle/>
          <a:p>
            <a:pPr marL="0" indent="0" algn="l">
              <a:lnSpc>
                <a:spcPts val="5250"/>
              </a:lnSpc>
              <a:buNone/>
            </a:pPr>
            <a:r>
              <a:rPr lang="en-US" sz="4200" b="1" dirty="0">
                <a:solidFill>
                  <a:srgbClr val="101014"/>
                </a:solidFill>
                <a:latin typeface="Playfair Display Bold" pitchFamily="34" charset="0"/>
                <a:ea typeface="Playfair Display Bold" pitchFamily="34" charset="-122"/>
                <a:cs typeface="Playfair Display Bold" pitchFamily="34" charset="-120"/>
              </a:rPr>
              <a:t>Sơ Đồ </a:t>
            </a:r>
            <a:r>
              <a:rPr lang="en-US" sz="4200" b="1" dirty="0" err="1">
                <a:solidFill>
                  <a:srgbClr val="101014"/>
                </a:solidFill>
                <a:latin typeface="Playfair Display Bold" pitchFamily="34" charset="0"/>
                <a:ea typeface="Playfair Display Bold" pitchFamily="34" charset="-122"/>
                <a:cs typeface="Playfair Display Bold" pitchFamily="34" charset="-120"/>
              </a:rPr>
              <a:t>Khối</a:t>
            </a:r>
            <a:r>
              <a:rPr lang="en-US" sz="4200" b="1" dirty="0">
                <a:solidFill>
                  <a:srgbClr val="101014"/>
                </a:solidFill>
                <a:latin typeface="Playfair Display Bold" pitchFamily="34" charset="0"/>
                <a:ea typeface="Playfair Display Bold" pitchFamily="34" charset="-122"/>
                <a:cs typeface="Playfair Display Bold" pitchFamily="34" charset="-120"/>
              </a:rPr>
              <a:t> </a:t>
            </a:r>
            <a:r>
              <a:rPr lang="vi-VN" sz="4200" b="1" dirty="0">
                <a:solidFill>
                  <a:srgbClr val="101014"/>
                </a:solidFill>
                <a:latin typeface="Playfair Display Bold" pitchFamily="34" charset="0"/>
                <a:ea typeface="Playfair Display Bold" pitchFamily="34" charset="-122"/>
                <a:cs typeface="Playfair Display Bold" pitchFamily="34" charset="-120"/>
              </a:rPr>
              <a:t>Dự Án</a:t>
            </a:r>
            <a:endParaRPr lang="en-US" sz="4200" dirty="0"/>
          </a:p>
        </p:txBody>
      </p:sp>
      <p:pic>
        <p:nvPicPr>
          <p:cNvPr id="19" name="Picture 18">
            <a:extLst>
              <a:ext uri="{FF2B5EF4-FFF2-40B4-BE49-F238E27FC236}">
                <a16:creationId xmlns:a16="http://schemas.microsoft.com/office/drawing/2014/main" id="{D7027EF1-7D4D-17CD-BEED-AB3E386AE186}"/>
              </a:ext>
            </a:extLst>
          </p:cNvPr>
          <p:cNvPicPr>
            <a:picLocks noChangeAspect="1"/>
          </p:cNvPicPr>
          <p:nvPr/>
        </p:nvPicPr>
        <p:blipFill>
          <a:blip r:embed="rId3"/>
          <a:stretch>
            <a:fillRect/>
          </a:stretch>
        </p:blipFill>
        <p:spPr>
          <a:xfrm>
            <a:off x="7544199" y="3108881"/>
            <a:ext cx="6239919" cy="4663519"/>
          </a:xfrm>
          <a:prstGeom prst="rect">
            <a:avLst/>
          </a:prstGeom>
        </p:spPr>
      </p:pic>
      <p:sp>
        <p:nvSpPr>
          <p:cNvPr id="20" name="TextBox 19">
            <a:extLst>
              <a:ext uri="{FF2B5EF4-FFF2-40B4-BE49-F238E27FC236}">
                <a16:creationId xmlns:a16="http://schemas.microsoft.com/office/drawing/2014/main" id="{3A81290E-8C17-D643-AAC0-7AFDCEEC8399}"/>
              </a:ext>
            </a:extLst>
          </p:cNvPr>
          <p:cNvSpPr txBox="1"/>
          <p:nvPr/>
        </p:nvSpPr>
        <p:spPr>
          <a:xfrm>
            <a:off x="751403" y="4119937"/>
            <a:ext cx="6069030" cy="3075457"/>
          </a:xfrm>
          <a:prstGeom prst="rect">
            <a:avLst/>
          </a:prstGeom>
          <a:noFill/>
        </p:spPr>
        <p:txBody>
          <a:bodyPr wrap="square" rtlCol="0">
            <a:spAutoFit/>
          </a:bodyPr>
          <a:lstStyle/>
          <a:p>
            <a:pPr marL="285750" marR="0" lvl="0" indent="-285750" algn="just">
              <a:lnSpc>
                <a:spcPct val="114000"/>
              </a:lnSpc>
              <a:spcBef>
                <a:spcPts val="600"/>
              </a:spcBef>
              <a:spcAft>
                <a:spcPts val="600"/>
              </a:spcAft>
              <a:buFont typeface="Arial" panose="020B0604020202020204" pitchFamily="34" charset="0"/>
              <a:buChar char="•"/>
            </a:pPr>
            <a:r>
              <a:rPr lang="vi-VN" sz="1700" u="none" strike="noStrike" dirty="0">
                <a:effectLst/>
                <a:latin typeface="Open Sans" panose="020B0606030504020204" pitchFamily="34" charset="0"/>
                <a:ea typeface="Open Sans" panose="020B0606030504020204" pitchFamily="34" charset="0"/>
                <a:cs typeface="Open Sans" panose="020B0606030504020204" pitchFamily="34" charset="0"/>
              </a:rPr>
              <a:t>IPC (Instrument Panel Cluster): màn hình cụm đồng hồ </a:t>
            </a:r>
          </a:p>
          <a:p>
            <a:pPr marL="285750" marR="0" lvl="0" indent="-285750" algn="just">
              <a:lnSpc>
                <a:spcPct val="114000"/>
              </a:lnSpc>
              <a:spcBef>
                <a:spcPts val="600"/>
              </a:spcBef>
              <a:spcAft>
                <a:spcPts val="600"/>
              </a:spcAft>
              <a:buFont typeface="Arial" panose="020B0604020202020204" pitchFamily="34" charset="0"/>
              <a:buChar char="•"/>
            </a:pPr>
            <a:r>
              <a:rPr lang="vi-VN" sz="1700" u="none" strike="noStrike" dirty="0">
                <a:effectLst/>
                <a:latin typeface="Open Sans" panose="020B0606030504020204" pitchFamily="34" charset="0"/>
                <a:ea typeface="Open Sans" panose="020B0606030504020204" pitchFamily="34" charset="0"/>
                <a:cs typeface="Open Sans" panose="020B0606030504020204" pitchFamily="34" charset="0"/>
              </a:rPr>
              <a:t>VCU (Vehicle Control Unit): Bộ điều khiển trung tâm</a:t>
            </a:r>
          </a:p>
          <a:p>
            <a:pPr marL="285750" marR="0" lvl="0" indent="-285750" algn="just">
              <a:lnSpc>
                <a:spcPct val="114000"/>
              </a:lnSpc>
              <a:spcBef>
                <a:spcPts val="600"/>
              </a:spcBef>
              <a:spcAft>
                <a:spcPts val="600"/>
              </a:spcAft>
              <a:buFont typeface="Arial" panose="020B0604020202020204" pitchFamily="34" charset="0"/>
              <a:buChar char="•"/>
            </a:pPr>
            <a:r>
              <a:rPr lang="vi-VN" sz="1700" u="none" strike="noStrike" dirty="0">
                <a:effectLst/>
                <a:latin typeface="Open Sans" panose="020B0606030504020204" pitchFamily="34" charset="0"/>
                <a:ea typeface="Open Sans" panose="020B0606030504020204" pitchFamily="34" charset="0"/>
                <a:cs typeface="Open Sans" panose="020B0606030504020204" pitchFamily="34" charset="0"/>
              </a:rPr>
              <a:t>ECU node (Electronic Control Unit): các bộ điều khiển con </a:t>
            </a:r>
          </a:p>
          <a:p>
            <a:pPr marL="285750" marR="0" lvl="0" indent="-285750" algn="just">
              <a:lnSpc>
                <a:spcPct val="114000"/>
              </a:lnSpc>
              <a:spcBef>
                <a:spcPts val="600"/>
              </a:spcBef>
              <a:spcAft>
                <a:spcPts val="600"/>
              </a:spcAft>
              <a:buFont typeface="Arial" panose="020B0604020202020204" pitchFamily="34" charset="0"/>
              <a:buChar char="•"/>
            </a:pPr>
            <a:r>
              <a:rPr lang="vi-VN" sz="1700" u="none" strike="noStrike" dirty="0">
                <a:effectLst/>
                <a:latin typeface="Open Sans" panose="020B0606030504020204" pitchFamily="34" charset="0"/>
                <a:ea typeface="Open Sans" panose="020B0606030504020204" pitchFamily="34" charset="0"/>
                <a:cs typeface="Open Sans" panose="020B0606030504020204" pitchFamily="34" charset="0"/>
              </a:rPr>
              <a:t>Input: Đầu vào của mỗi ECU (ví dụ: cảm biến, tín hiệu từ công tắc, thông tin từ môi trường).</a:t>
            </a:r>
          </a:p>
          <a:p>
            <a:pPr marL="285750" marR="0" lvl="0" indent="-285750" algn="just">
              <a:lnSpc>
                <a:spcPct val="114000"/>
              </a:lnSpc>
              <a:spcBef>
                <a:spcPts val="600"/>
              </a:spcBef>
              <a:spcAft>
                <a:spcPts val="600"/>
              </a:spcAft>
              <a:buFont typeface="Arial" panose="020B0604020202020204" pitchFamily="34" charset="0"/>
              <a:buChar char="•"/>
            </a:pPr>
            <a:r>
              <a:rPr lang="vi-VN" sz="1700" u="none" strike="noStrike" dirty="0">
                <a:effectLst/>
                <a:latin typeface="Open Sans" panose="020B0606030504020204" pitchFamily="34" charset="0"/>
                <a:ea typeface="Open Sans" panose="020B0606030504020204" pitchFamily="34" charset="0"/>
                <a:cs typeface="Open Sans" panose="020B0606030504020204" pitchFamily="34" charset="0"/>
              </a:rPr>
              <a:t>Output: Đầu ra mà ECU điều khiển (ví dụ: kích hoạt actuator, đèn, mô-tơ, hiển thị trạng thái).</a:t>
            </a:r>
            <a:endParaRPr lang="en-US" sz="1700" u="none" strike="noStrike"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25542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59B69E3-CA89-9D64-2F6C-52574A292423}"/>
              </a:ext>
            </a:extLst>
          </p:cNvPr>
          <p:cNvSpPr/>
          <p:nvPr/>
        </p:nvSpPr>
        <p:spPr>
          <a:xfrm>
            <a:off x="761405" y="598289"/>
            <a:ext cx="7619762" cy="679847"/>
          </a:xfrm>
          <a:prstGeom prst="rect">
            <a:avLst/>
          </a:prstGeom>
          <a:noFill/>
          <a:ln/>
        </p:spPr>
        <p:txBody>
          <a:bodyPr wrap="none" lIns="0" tIns="0" rIns="0" bIns="0" rtlCol="0" anchor="t"/>
          <a:lstStyle/>
          <a:p>
            <a:pPr marL="0" indent="0" algn="l">
              <a:lnSpc>
                <a:spcPts val="5350"/>
              </a:lnSpc>
              <a:buNone/>
            </a:pPr>
            <a:r>
              <a:rPr lang="en-US" sz="4250" b="1" dirty="0">
                <a:solidFill>
                  <a:srgbClr val="101014"/>
                </a:solidFill>
                <a:latin typeface="Playfair Display Bold" pitchFamily="34" charset="0"/>
                <a:ea typeface="Playfair Display Bold" pitchFamily="34" charset="-122"/>
                <a:cs typeface="Playfair Display Bold" pitchFamily="34" charset="-120"/>
              </a:rPr>
              <a:t>Phần Cứng: Xây Dựng Thực Tế</a:t>
            </a:r>
            <a:endParaRPr lang="en-US" sz="4250" dirty="0"/>
          </a:p>
        </p:txBody>
      </p:sp>
      <p:sp>
        <p:nvSpPr>
          <p:cNvPr id="3" name="Shape 1">
            <a:extLst>
              <a:ext uri="{FF2B5EF4-FFF2-40B4-BE49-F238E27FC236}">
                <a16:creationId xmlns:a16="http://schemas.microsoft.com/office/drawing/2014/main" id="{6652DC8A-CA49-8053-CB8D-06503108F82C}"/>
              </a:ext>
            </a:extLst>
          </p:cNvPr>
          <p:cNvSpPr/>
          <p:nvPr/>
        </p:nvSpPr>
        <p:spPr>
          <a:xfrm>
            <a:off x="761405" y="1849041"/>
            <a:ext cx="7355179" cy="4446127"/>
          </a:xfrm>
          <a:prstGeom prst="roundRect">
            <a:avLst>
              <a:gd name="adj" fmla="val 794"/>
            </a:avLst>
          </a:prstGeom>
          <a:noFill/>
          <a:ln w="7620">
            <a:solidFill>
              <a:srgbClr val="000000">
                <a:alpha val="8000"/>
              </a:srgbClr>
            </a:solidFill>
            <a:prstDash val="solid"/>
          </a:ln>
        </p:spPr>
      </p:sp>
      <p:sp>
        <p:nvSpPr>
          <p:cNvPr id="4" name="Shape 2">
            <a:extLst>
              <a:ext uri="{FF2B5EF4-FFF2-40B4-BE49-F238E27FC236}">
                <a16:creationId xmlns:a16="http://schemas.microsoft.com/office/drawing/2014/main" id="{8FB3DFF8-FF91-44D6-90AB-147B55FCAC03}"/>
              </a:ext>
            </a:extLst>
          </p:cNvPr>
          <p:cNvSpPr/>
          <p:nvPr/>
        </p:nvSpPr>
        <p:spPr>
          <a:xfrm>
            <a:off x="769025" y="1856661"/>
            <a:ext cx="7347559" cy="624245"/>
          </a:xfrm>
          <a:prstGeom prst="rect">
            <a:avLst/>
          </a:prstGeom>
          <a:solidFill>
            <a:srgbClr val="FFFFFF">
              <a:alpha val="4000"/>
            </a:srgbClr>
          </a:solidFill>
          <a:ln/>
        </p:spPr>
      </p:sp>
      <p:sp>
        <p:nvSpPr>
          <p:cNvPr id="5" name="Text 3">
            <a:extLst>
              <a:ext uri="{FF2B5EF4-FFF2-40B4-BE49-F238E27FC236}">
                <a16:creationId xmlns:a16="http://schemas.microsoft.com/office/drawing/2014/main" id="{611CA7DB-57A4-59AC-30EF-B6EB1005EC36}"/>
              </a:ext>
            </a:extLst>
          </p:cNvPr>
          <p:cNvSpPr/>
          <p:nvPr/>
        </p:nvSpPr>
        <p:spPr>
          <a:xfrm>
            <a:off x="986552" y="1994773"/>
            <a:ext cx="3379589" cy="348020"/>
          </a:xfrm>
          <a:prstGeom prst="rect">
            <a:avLst/>
          </a:prstGeom>
          <a:noFill/>
          <a:ln/>
        </p:spPr>
        <p:txBody>
          <a:bodyPr wrap="none" lIns="0" tIns="0" rIns="0" bIns="0" rtlCol="0" anchor="t"/>
          <a:lstStyle/>
          <a:p>
            <a:pPr marL="0" indent="0" algn="l">
              <a:lnSpc>
                <a:spcPts val="2700"/>
              </a:lnSpc>
              <a:buNone/>
            </a:pPr>
            <a:r>
              <a:rPr lang="en-US" sz="1700" b="1" dirty="0">
                <a:solidFill>
                  <a:srgbClr val="39393C"/>
                </a:solidFill>
                <a:latin typeface="Open Sans" pitchFamily="34" charset="0"/>
                <a:ea typeface="Open Sans" pitchFamily="34" charset="-122"/>
                <a:cs typeface="Open Sans" pitchFamily="34" charset="-120"/>
              </a:rPr>
              <a:t>Thành phần</a:t>
            </a:r>
            <a:endParaRPr lang="en-US" sz="1700" dirty="0"/>
          </a:p>
        </p:txBody>
      </p:sp>
      <p:sp>
        <p:nvSpPr>
          <p:cNvPr id="6" name="Text 4">
            <a:extLst>
              <a:ext uri="{FF2B5EF4-FFF2-40B4-BE49-F238E27FC236}">
                <a16:creationId xmlns:a16="http://schemas.microsoft.com/office/drawing/2014/main" id="{570F7BB4-E3F1-A2D7-373A-E6AA0667226C}"/>
              </a:ext>
            </a:extLst>
          </p:cNvPr>
          <p:cNvSpPr/>
          <p:nvPr/>
        </p:nvSpPr>
        <p:spPr>
          <a:xfrm>
            <a:off x="2885409" y="1994773"/>
            <a:ext cx="4994871" cy="348020"/>
          </a:xfrm>
          <a:prstGeom prst="rect">
            <a:avLst/>
          </a:prstGeom>
          <a:noFill/>
          <a:ln/>
        </p:spPr>
        <p:txBody>
          <a:bodyPr wrap="none" lIns="0" tIns="0" rIns="0" bIns="0" rtlCol="0" anchor="t"/>
          <a:lstStyle/>
          <a:p>
            <a:pPr marL="0" indent="0" algn="l">
              <a:lnSpc>
                <a:spcPts val="2700"/>
              </a:lnSpc>
              <a:buNone/>
            </a:pPr>
            <a:r>
              <a:rPr lang="en-US" sz="1700" b="1" dirty="0">
                <a:solidFill>
                  <a:srgbClr val="39393C"/>
                </a:solidFill>
                <a:latin typeface="Open Sans" pitchFamily="34" charset="0"/>
                <a:ea typeface="Open Sans" pitchFamily="34" charset="-122"/>
                <a:cs typeface="Open Sans" pitchFamily="34" charset="-120"/>
              </a:rPr>
              <a:t>Mô tả</a:t>
            </a:r>
            <a:endParaRPr lang="en-US" sz="1700" dirty="0"/>
          </a:p>
        </p:txBody>
      </p:sp>
      <p:sp>
        <p:nvSpPr>
          <p:cNvPr id="7" name="Shape 5">
            <a:extLst>
              <a:ext uri="{FF2B5EF4-FFF2-40B4-BE49-F238E27FC236}">
                <a16:creationId xmlns:a16="http://schemas.microsoft.com/office/drawing/2014/main" id="{3601D940-3110-9F3E-DB68-C1FA62A9D0DE}"/>
              </a:ext>
            </a:extLst>
          </p:cNvPr>
          <p:cNvSpPr/>
          <p:nvPr/>
        </p:nvSpPr>
        <p:spPr>
          <a:xfrm>
            <a:off x="769025" y="2480905"/>
            <a:ext cx="7347559" cy="969264"/>
          </a:xfrm>
          <a:prstGeom prst="rect">
            <a:avLst/>
          </a:prstGeom>
          <a:solidFill>
            <a:srgbClr val="000000">
              <a:alpha val="4000"/>
            </a:srgbClr>
          </a:solidFill>
          <a:ln/>
        </p:spPr>
      </p:sp>
      <p:sp>
        <p:nvSpPr>
          <p:cNvPr id="8" name="Text 6">
            <a:extLst>
              <a:ext uri="{FF2B5EF4-FFF2-40B4-BE49-F238E27FC236}">
                <a16:creationId xmlns:a16="http://schemas.microsoft.com/office/drawing/2014/main" id="{2A0D6145-C9D8-566E-5E08-DC3CE9721328}"/>
              </a:ext>
            </a:extLst>
          </p:cNvPr>
          <p:cNvSpPr/>
          <p:nvPr/>
        </p:nvSpPr>
        <p:spPr>
          <a:xfrm>
            <a:off x="986552" y="2619018"/>
            <a:ext cx="3379589"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VCU</a:t>
            </a:r>
            <a:endParaRPr lang="en-US" sz="1700" dirty="0"/>
          </a:p>
        </p:txBody>
      </p:sp>
      <p:sp>
        <p:nvSpPr>
          <p:cNvPr id="9" name="Text 7">
            <a:extLst>
              <a:ext uri="{FF2B5EF4-FFF2-40B4-BE49-F238E27FC236}">
                <a16:creationId xmlns:a16="http://schemas.microsoft.com/office/drawing/2014/main" id="{01C55BC0-65FC-D9B9-FEB6-CDFE43E33A3E}"/>
              </a:ext>
            </a:extLst>
          </p:cNvPr>
          <p:cNvSpPr/>
          <p:nvPr/>
        </p:nvSpPr>
        <p:spPr>
          <a:xfrm>
            <a:off x="2885409" y="2619018"/>
            <a:ext cx="4994871" cy="693038"/>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Sử dụng Raspberry Pi 5 để xử lý logic và giao</a:t>
            </a:r>
            <a:br>
              <a:rPr lang="vi-VN" sz="1700" dirty="0">
                <a:solidFill>
                  <a:srgbClr val="39393C"/>
                </a:solidFill>
                <a:latin typeface="Open Sans" pitchFamily="34" charset="0"/>
                <a:ea typeface="Open Sans" pitchFamily="34" charset="-122"/>
                <a:cs typeface="Open Sans" pitchFamily="34" charset="-120"/>
              </a:rPr>
            </a:br>
            <a:r>
              <a:rPr lang="vi-VN" sz="1700" dirty="0">
                <a:solidFill>
                  <a:srgbClr val="39393C"/>
                </a:solidFill>
                <a:latin typeface="Open Sans" pitchFamily="34" charset="0"/>
                <a:ea typeface="Open Sans" pitchFamily="34" charset="-122"/>
                <a:cs typeface="Open Sans" pitchFamily="34" charset="-120"/>
              </a:rPr>
              <a:t>diện, USB to CAN để giao tiếp với các ECU</a:t>
            </a:r>
            <a:endParaRPr lang="en-US" sz="1700" dirty="0"/>
          </a:p>
        </p:txBody>
      </p:sp>
      <p:sp>
        <p:nvSpPr>
          <p:cNvPr id="10" name="Shape 8">
            <a:extLst>
              <a:ext uri="{FF2B5EF4-FFF2-40B4-BE49-F238E27FC236}">
                <a16:creationId xmlns:a16="http://schemas.microsoft.com/office/drawing/2014/main" id="{A64B32FF-CD6F-0CFF-E52C-BF14DADF25AF}"/>
              </a:ext>
            </a:extLst>
          </p:cNvPr>
          <p:cNvSpPr/>
          <p:nvPr/>
        </p:nvSpPr>
        <p:spPr>
          <a:xfrm>
            <a:off x="769025" y="3450169"/>
            <a:ext cx="7347559" cy="972264"/>
          </a:xfrm>
          <a:prstGeom prst="rect">
            <a:avLst/>
          </a:prstGeom>
          <a:solidFill>
            <a:srgbClr val="FFFFFF">
              <a:alpha val="4000"/>
            </a:srgbClr>
          </a:solidFill>
          <a:ln/>
        </p:spPr>
      </p:sp>
      <p:sp>
        <p:nvSpPr>
          <p:cNvPr id="11" name="Text 9">
            <a:extLst>
              <a:ext uri="{FF2B5EF4-FFF2-40B4-BE49-F238E27FC236}">
                <a16:creationId xmlns:a16="http://schemas.microsoft.com/office/drawing/2014/main" id="{18F286E3-AE87-1851-8CC6-FB2B577590DE}"/>
              </a:ext>
            </a:extLst>
          </p:cNvPr>
          <p:cNvSpPr/>
          <p:nvPr/>
        </p:nvSpPr>
        <p:spPr>
          <a:xfrm>
            <a:off x="986552" y="3588282"/>
            <a:ext cx="3379589"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ECU nodes</a:t>
            </a:r>
            <a:endParaRPr lang="en-US" sz="1700" dirty="0"/>
          </a:p>
        </p:txBody>
      </p:sp>
      <p:sp>
        <p:nvSpPr>
          <p:cNvPr id="12" name="Text 10">
            <a:extLst>
              <a:ext uri="{FF2B5EF4-FFF2-40B4-BE49-F238E27FC236}">
                <a16:creationId xmlns:a16="http://schemas.microsoft.com/office/drawing/2014/main" id="{CEE0A505-4F8A-4B58-4715-5BA93B1584AA}"/>
              </a:ext>
            </a:extLst>
          </p:cNvPr>
          <p:cNvSpPr/>
          <p:nvPr/>
        </p:nvSpPr>
        <p:spPr>
          <a:xfrm>
            <a:off x="2885408" y="3588282"/>
            <a:ext cx="4994872" cy="696039"/>
          </a:xfrm>
          <a:prstGeom prst="rect">
            <a:avLst/>
          </a:prstGeom>
          <a:noFill/>
          <a:ln/>
        </p:spPr>
        <p:txBody>
          <a:bodyPr wrap="squar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Sử dụng STM32F103C8T6 và CAN Transceiver để mô phỏng lại các ECU nodes</a:t>
            </a:r>
            <a:endParaRPr lang="en-US" sz="1700" dirty="0"/>
          </a:p>
        </p:txBody>
      </p:sp>
      <p:sp>
        <p:nvSpPr>
          <p:cNvPr id="13" name="Shape 11">
            <a:extLst>
              <a:ext uri="{FF2B5EF4-FFF2-40B4-BE49-F238E27FC236}">
                <a16:creationId xmlns:a16="http://schemas.microsoft.com/office/drawing/2014/main" id="{9A65B3AC-9B04-A344-80E3-993D3516C7B6}"/>
              </a:ext>
            </a:extLst>
          </p:cNvPr>
          <p:cNvSpPr/>
          <p:nvPr/>
        </p:nvSpPr>
        <p:spPr>
          <a:xfrm>
            <a:off x="769025" y="4422433"/>
            <a:ext cx="7347559" cy="624245"/>
          </a:xfrm>
          <a:prstGeom prst="rect">
            <a:avLst/>
          </a:prstGeom>
          <a:solidFill>
            <a:srgbClr val="000000">
              <a:alpha val="4000"/>
            </a:srgbClr>
          </a:solidFill>
          <a:ln/>
        </p:spPr>
      </p:sp>
      <p:sp>
        <p:nvSpPr>
          <p:cNvPr id="16" name="Shape 14">
            <a:extLst>
              <a:ext uri="{FF2B5EF4-FFF2-40B4-BE49-F238E27FC236}">
                <a16:creationId xmlns:a16="http://schemas.microsoft.com/office/drawing/2014/main" id="{B7F0701A-7F62-1C00-C9F5-DC5B1610DFC7}"/>
              </a:ext>
            </a:extLst>
          </p:cNvPr>
          <p:cNvSpPr/>
          <p:nvPr/>
        </p:nvSpPr>
        <p:spPr>
          <a:xfrm>
            <a:off x="769025" y="5046678"/>
            <a:ext cx="7347559" cy="624245"/>
          </a:xfrm>
          <a:prstGeom prst="rect">
            <a:avLst/>
          </a:prstGeom>
          <a:solidFill>
            <a:srgbClr val="FFFFFF">
              <a:alpha val="4000"/>
            </a:srgbClr>
          </a:solidFill>
          <a:ln/>
        </p:spPr>
      </p:sp>
      <p:sp>
        <p:nvSpPr>
          <p:cNvPr id="17" name="Text 15">
            <a:extLst>
              <a:ext uri="{FF2B5EF4-FFF2-40B4-BE49-F238E27FC236}">
                <a16:creationId xmlns:a16="http://schemas.microsoft.com/office/drawing/2014/main" id="{2B17D18D-9BB8-B53C-5D28-ACF37FA60688}"/>
              </a:ext>
            </a:extLst>
          </p:cNvPr>
          <p:cNvSpPr/>
          <p:nvPr/>
        </p:nvSpPr>
        <p:spPr>
          <a:xfrm>
            <a:off x="986552" y="4557544"/>
            <a:ext cx="3379589"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IPC</a:t>
            </a:r>
            <a:endParaRPr lang="en-US" sz="1700" dirty="0"/>
          </a:p>
        </p:txBody>
      </p:sp>
      <p:sp>
        <p:nvSpPr>
          <p:cNvPr id="18" name="Text 16">
            <a:extLst>
              <a:ext uri="{FF2B5EF4-FFF2-40B4-BE49-F238E27FC236}">
                <a16:creationId xmlns:a16="http://schemas.microsoft.com/office/drawing/2014/main" id="{D8F4DBB2-268B-A4CB-526F-BF9FCB1FA064}"/>
              </a:ext>
            </a:extLst>
          </p:cNvPr>
          <p:cNvSpPr/>
          <p:nvPr/>
        </p:nvSpPr>
        <p:spPr>
          <a:xfrm>
            <a:off x="2885408" y="4557544"/>
            <a:ext cx="4994871"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HDMI </a:t>
            </a:r>
            <a:r>
              <a:rPr lang="en-US" sz="1700" dirty="0">
                <a:solidFill>
                  <a:srgbClr val="39393C"/>
                </a:solidFill>
                <a:latin typeface="Open Sans" pitchFamily="34" charset="0"/>
                <a:ea typeface="Open Sans" pitchFamily="34" charset="-122"/>
                <a:cs typeface="Open Sans" pitchFamily="34" charset="-120"/>
              </a:rPr>
              <a:t>7" touchscreen, 1024x600</a:t>
            </a:r>
            <a:endParaRPr lang="en-US" sz="1700" dirty="0"/>
          </a:p>
        </p:txBody>
      </p:sp>
      <p:sp>
        <p:nvSpPr>
          <p:cNvPr id="19" name="Shape 17">
            <a:extLst>
              <a:ext uri="{FF2B5EF4-FFF2-40B4-BE49-F238E27FC236}">
                <a16:creationId xmlns:a16="http://schemas.microsoft.com/office/drawing/2014/main" id="{D15DDCD6-3F6B-029E-B0A5-060944C1C04C}"/>
              </a:ext>
            </a:extLst>
          </p:cNvPr>
          <p:cNvSpPr/>
          <p:nvPr/>
        </p:nvSpPr>
        <p:spPr>
          <a:xfrm>
            <a:off x="769025" y="5670923"/>
            <a:ext cx="7347559" cy="624245"/>
          </a:xfrm>
          <a:prstGeom prst="rect">
            <a:avLst/>
          </a:prstGeom>
          <a:solidFill>
            <a:srgbClr val="000000">
              <a:alpha val="4000"/>
            </a:srgbClr>
          </a:solidFill>
          <a:ln/>
        </p:spPr>
      </p:sp>
      <p:sp>
        <p:nvSpPr>
          <p:cNvPr id="20" name="Text 18">
            <a:extLst>
              <a:ext uri="{FF2B5EF4-FFF2-40B4-BE49-F238E27FC236}">
                <a16:creationId xmlns:a16="http://schemas.microsoft.com/office/drawing/2014/main" id="{A39C3D7F-8068-C530-FD46-A05D91762630}"/>
              </a:ext>
            </a:extLst>
          </p:cNvPr>
          <p:cNvSpPr/>
          <p:nvPr/>
        </p:nvSpPr>
        <p:spPr>
          <a:xfrm>
            <a:off x="986552" y="5181788"/>
            <a:ext cx="3379589"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Input</a:t>
            </a:r>
            <a:endParaRPr lang="en-US" sz="1700" dirty="0"/>
          </a:p>
        </p:txBody>
      </p:sp>
      <p:sp>
        <p:nvSpPr>
          <p:cNvPr id="21" name="Text 19">
            <a:extLst>
              <a:ext uri="{FF2B5EF4-FFF2-40B4-BE49-F238E27FC236}">
                <a16:creationId xmlns:a16="http://schemas.microsoft.com/office/drawing/2014/main" id="{F0EA9D0E-ECC9-2352-3919-9798DEFB29B8}"/>
              </a:ext>
            </a:extLst>
          </p:cNvPr>
          <p:cNvSpPr/>
          <p:nvPr/>
        </p:nvSpPr>
        <p:spPr>
          <a:xfrm>
            <a:off x="2885408" y="5181788"/>
            <a:ext cx="4994871"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Gồn các nút nhấn, công tắc gạt, biến trở, encoder</a:t>
            </a:r>
            <a:endParaRPr lang="en-US" sz="1700" dirty="0"/>
          </a:p>
        </p:txBody>
      </p:sp>
      <p:sp>
        <p:nvSpPr>
          <p:cNvPr id="27" name="Text 15">
            <a:extLst>
              <a:ext uri="{FF2B5EF4-FFF2-40B4-BE49-F238E27FC236}">
                <a16:creationId xmlns:a16="http://schemas.microsoft.com/office/drawing/2014/main" id="{1908EFDB-8410-E8EC-81BA-BBDF30D481EA}"/>
              </a:ext>
            </a:extLst>
          </p:cNvPr>
          <p:cNvSpPr/>
          <p:nvPr/>
        </p:nvSpPr>
        <p:spPr>
          <a:xfrm>
            <a:off x="986552" y="5806769"/>
            <a:ext cx="3379589"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Output</a:t>
            </a:r>
            <a:endParaRPr lang="en-US" sz="1700" dirty="0"/>
          </a:p>
        </p:txBody>
      </p:sp>
      <p:sp>
        <p:nvSpPr>
          <p:cNvPr id="28" name="Text 16">
            <a:extLst>
              <a:ext uri="{FF2B5EF4-FFF2-40B4-BE49-F238E27FC236}">
                <a16:creationId xmlns:a16="http://schemas.microsoft.com/office/drawing/2014/main" id="{89B192E0-35D8-09FC-27FB-6750A1954CA9}"/>
              </a:ext>
            </a:extLst>
          </p:cNvPr>
          <p:cNvSpPr/>
          <p:nvPr/>
        </p:nvSpPr>
        <p:spPr>
          <a:xfrm>
            <a:off x="2885408" y="5806768"/>
            <a:ext cx="4994872" cy="348020"/>
          </a:xfrm>
          <a:prstGeom prst="rect">
            <a:avLst/>
          </a:prstGeom>
          <a:noFill/>
          <a:ln/>
        </p:spPr>
        <p:txBody>
          <a:bodyPr wrap="none" lIns="0" tIns="0" rIns="0" bIns="0" rtlCol="0" anchor="t"/>
          <a:lstStyle/>
          <a:p>
            <a:pPr marL="0" indent="0" algn="l">
              <a:lnSpc>
                <a:spcPts val="2700"/>
              </a:lnSpc>
              <a:buNone/>
            </a:pPr>
            <a:r>
              <a:rPr lang="vi-VN" sz="1700" dirty="0">
                <a:solidFill>
                  <a:srgbClr val="39393C"/>
                </a:solidFill>
                <a:latin typeface="Open Sans" pitchFamily="34" charset="0"/>
                <a:ea typeface="Open Sans" pitchFamily="34" charset="-122"/>
                <a:cs typeface="Open Sans" pitchFamily="34" charset="-120"/>
              </a:rPr>
              <a:t>Sử dụng LED và buzzer để mô phỏng</a:t>
            </a:r>
            <a:endParaRPr lang="en-US" sz="1700" dirty="0"/>
          </a:p>
        </p:txBody>
      </p:sp>
      <p:pic>
        <p:nvPicPr>
          <p:cNvPr id="4098" name="Picture 2" descr="Image">
            <a:extLst>
              <a:ext uri="{FF2B5EF4-FFF2-40B4-BE49-F238E27FC236}">
                <a16:creationId xmlns:a16="http://schemas.microsoft.com/office/drawing/2014/main" id="{1B418712-34B4-02A6-3DFA-07B941D8B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93" r="14631"/>
          <a:stretch/>
        </p:blipFill>
        <p:spPr bwMode="auto">
          <a:xfrm>
            <a:off x="8381167" y="1923726"/>
            <a:ext cx="6007207" cy="429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07925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59B69E3-CA89-9D64-2F6C-52574A292423}"/>
              </a:ext>
            </a:extLst>
          </p:cNvPr>
          <p:cNvSpPr/>
          <p:nvPr/>
        </p:nvSpPr>
        <p:spPr>
          <a:xfrm>
            <a:off x="761405" y="598289"/>
            <a:ext cx="7619762" cy="679847"/>
          </a:xfrm>
          <a:prstGeom prst="rect">
            <a:avLst/>
          </a:prstGeom>
          <a:noFill/>
          <a:ln/>
        </p:spPr>
        <p:txBody>
          <a:bodyPr wrap="none" lIns="0" tIns="0" rIns="0" bIns="0" rtlCol="0" anchor="t"/>
          <a:lstStyle/>
          <a:p>
            <a:pPr marL="0" indent="0" algn="l">
              <a:lnSpc>
                <a:spcPts val="5350"/>
              </a:lnSpc>
              <a:buNone/>
            </a:pPr>
            <a:r>
              <a:rPr lang="en-US" sz="4250" b="1" dirty="0" err="1">
                <a:solidFill>
                  <a:srgbClr val="101014"/>
                </a:solidFill>
                <a:latin typeface="Playfair Display Bold" pitchFamily="34" charset="0"/>
                <a:ea typeface="Playfair Display Bold" pitchFamily="34" charset="-122"/>
                <a:cs typeface="Playfair Display Bold" pitchFamily="34" charset="-120"/>
              </a:rPr>
              <a:t>Phần</a:t>
            </a:r>
            <a:r>
              <a:rPr lang="en-US" sz="4250" b="1" dirty="0">
                <a:solidFill>
                  <a:srgbClr val="101014"/>
                </a:solidFill>
                <a:latin typeface="Playfair Display Bold" pitchFamily="34" charset="0"/>
                <a:ea typeface="Playfair Display Bold" pitchFamily="34" charset="-122"/>
                <a:cs typeface="Playfair Display Bold" pitchFamily="34" charset="-120"/>
              </a:rPr>
              <a:t> </a:t>
            </a:r>
            <a:r>
              <a:rPr lang="vi-VN" sz="4250" b="1" dirty="0">
                <a:solidFill>
                  <a:srgbClr val="101014"/>
                </a:solidFill>
                <a:latin typeface="Playfair Display Bold" pitchFamily="34" charset="0"/>
                <a:ea typeface="Playfair Display Bold" pitchFamily="34" charset="-122"/>
                <a:cs typeface="Playfair Display Bold" pitchFamily="34" charset="-120"/>
              </a:rPr>
              <a:t>Mềm (ECU nodes)</a:t>
            </a:r>
            <a:endParaRPr lang="en-US" sz="4250" dirty="0"/>
          </a:p>
        </p:txBody>
      </p:sp>
      <p:pic>
        <p:nvPicPr>
          <p:cNvPr id="9218" name="Picture 2" descr="Image">
            <a:extLst>
              <a:ext uri="{FF2B5EF4-FFF2-40B4-BE49-F238E27FC236}">
                <a16:creationId xmlns:a16="http://schemas.microsoft.com/office/drawing/2014/main" id="{6FA2F80B-A360-9154-0265-E764B8B1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655" y="1581372"/>
            <a:ext cx="6755801" cy="50668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0CA997-EC96-185C-8DAA-A0550B534D5C}"/>
              </a:ext>
            </a:extLst>
          </p:cNvPr>
          <p:cNvSpPr txBox="1"/>
          <p:nvPr/>
        </p:nvSpPr>
        <p:spPr>
          <a:xfrm>
            <a:off x="761405" y="1861073"/>
            <a:ext cx="6263341" cy="4247701"/>
          </a:xfrm>
          <a:prstGeom prst="rect">
            <a:avLst/>
          </a:prstGeom>
          <a:noFill/>
        </p:spPr>
        <p:txBody>
          <a:bodyPr wrap="square" rtlCol="0">
            <a:spAutoFit/>
          </a:bodyPr>
          <a:lstStyle/>
          <a:p>
            <a:pPr>
              <a:lnSpc>
                <a:spcPct val="150000"/>
              </a:lnSpc>
            </a:pPr>
            <a:r>
              <a:rPr lang="vi-VN" sz="2000" b="1" dirty="0">
                <a:latin typeface="Playfair Display Bold" panose="00000800000000000000" pitchFamily="2" charset="0"/>
                <a:ea typeface="Open Sans" panose="020B0606030504020204" pitchFamily="34" charset="0"/>
                <a:cs typeface="Open Sans" panose="020B0606030504020204" pitchFamily="34" charset="0"/>
              </a:rPr>
              <a:t>Phần mềm thực hiện gồm các phần chính sau: </a:t>
            </a:r>
          </a:p>
          <a:p>
            <a:pPr marL="285750" indent="-285750">
              <a:lnSpc>
                <a:spcPct val="150000"/>
              </a:lnSpc>
              <a:buFont typeface="Arial" panose="020B0604020202020204" pitchFamily="34" charset="0"/>
              <a:buChar char="•"/>
            </a:pPr>
            <a:r>
              <a:rPr lang="vi-VN" dirty="0">
                <a:latin typeface="Open Sans" panose="020B0606030504020204" pitchFamily="34" charset="0"/>
                <a:ea typeface="Open Sans" panose="020B0606030504020204" pitchFamily="34" charset="0"/>
                <a:cs typeface="Open Sans" panose="020B0606030504020204" pitchFamily="34" charset="0"/>
              </a:rPr>
              <a:t>Đọc tín hiệu số/analog từ các cảm biến, quét ma trận nút nhấn, điều khiển các đầu ra, và truyền nhận dữ liệu với VCU qua giao tiếp CAN bus. </a:t>
            </a:r>
          </a:p>
          <a:p>
            <a:pPr marL="285750" indent="-285750">
              <a:lnSpc>
                <a:spcPct val="150000"/>
              </a:lnSpc>
              <a:buFont typeface="Arial" panose="020B0604020202020204" pitchFamily="34" charset="0"/>
              <a:buChar char="•"/>
            </a:pPr>
            <a:r>
              <a:rPr lang="vi-VN" dirty="0">
                <a:latin typeface="Open Sans" panose="020B0606030504020204" pitchFamily="34" charset="0"/>
                <a:ea typeface="Open Sans" panose="020B0606030504020204" pitchFamily="34" charset="0"/>
                <a:cs typeface="Open Sans" panose="020B0606030504020204" pitchFamily="34" charset="0"/>
              </a:rPr>
              <a:t>Sử dụng FreeRTOS cho phép chạy nhiều tác vụ song song để đáp ứng nhu cầu về thời gian thực, giúp hệ thống ổn định phản hồi nhanh và dễ mở rộng.</a:t>
            </a:r>
          </a:p>
          <a:p>
            <a:pPr>
              <a:lnSpc>
                <a:spcPct val="150000"/>
              </a:lnSpc>
            </a:pPr>
            <a:endParaRPr lang="vi-VN"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vi-VN" dirty="0">
                <a:latin typeface="Open Sans" panose="020B0606030504020204" pitchFamily="34" charset="0"/>
                <a:ea typeface="Open Sans" panose="020B0606030504020204" pitchFamily="34" charset="0"/>
                <a:cs typeface="Open Sans" panose="020B0606030504020204" pitchFamily="34" charset="0"/>
              </a:rPr>
              <a:t>Tóm lại, STM32F1 đóng vai trò mô phỏng các ECU node trong </a:t>
            </a:r>
            <a:r>
              <a:rPr lang="vi-VN" b="1" dirty="0">
                <a:latin typeface="Playfair Display Bold" panose="00000800000000000000" pitchFamily="2" charset="0"/>
                <a:ea typeface="Open Sans" panose="020B0606030504020204" pitchFamily="34" charset="0"/>
                <a:cs typeface="Open Sans" panose="020B0606030504020204" pitchFamily="34" charset="0"/>
              </a:rPr>
              <a:t>hệ thống thực tế</a:t>
            </a:r>
            <a:r>
              <a:rPr lang="vi-VN" dirty="0">
                <a:latin typeface="Open Sans" panose="020B0606030504020204" pitchFamily="34" charset="0"/>
                <a:ea typeface="Open Sans" panose="020B0606030504020204" pitchFamily="34" charset="0"/>
                <a:cs typeface="Open Sans" panose="020B0606030504020204" pitchFamily="34" charset="0"/>
              </a:rPr>
              <a:t>.</a:t>
            </a:r>
          </a:p>
        </p:txBody>
      </p:sp>
      <p:sp>
        <p:nvSpPr>
          <p:cNvPr id="24" name="Text 12">
            <a:extLst>
              <a:ext uri="{FF2B5EF4-FFF2-40B4-BE49-F238E27FC236}">
                <a16:creationId xmlns:a16="http://schemas.microsoft.com/office/drawing/2014/main" id="{A47BAE19-61EB-058A-514E-A43BFAA596E3}"/>
              </a:ext>
            </a:extLst>
          </p:cNvPr>
          <p:cNvSpPr/>
          <p:nvPr/>
        </p:nvSpPr>
        <p:spPr>
          <a:xfrm>
            <a:off x="761405" y="7003159"/>
            <a:ext cx="6117017" cy="628152"/>
          </a:xfrm>
          <a:prstGeom prst="rect">
            <a:avLst/>
          </a:prstGeom>
          <a:noFill/>
          <a:ln/>
        </p:spPr>
        <p:txBody>
          <a:bodyPr wrap="none" lIns="0" tIns="0" rIns="0" bIns="0" rtlCol="0" anchor="t"/>
          <a:lstStyle/>
          <a:p>
            <a:pPr marL="0" indent="0" algn="l">
              <a:lnSpc>
                <a:spcPts val="2350"/>
              </a:lnSpc>
              <a:buNone/>
            </a:pPr>
            <a:r>
              <a:rPr lang="en-US" sz="1450" dirty="0" err="1">
                <a:solidFill>
                  <a:srgbClr val="39393C"/>
                </a:solidFill>
                <a:latin typeface="Open Sans" pitchFamily="34" charset="0"/>
                <a:ea typeface="Open Sans" pitchFamily="34" charset="-122"/>
                <a:cs typeface="Open Sans" pitchFamily="34" charset="-120"/>
              </a:rPr>
              <a:t>Mã</a:t>
            </a:r>
            <a:r>
              <a:rPr lang="en-US" sz="1450" dirty="0">
                <a:solidFill>
                  <a:srgbClr val="39393C"/>
                </a:solidFill>
                <a:latin typeface="Open Sans" pitchFamily="34" charset="0"/>
                <a:ea typeface="Open Sans" pitchFamily="34" charset="-122"/>
                <a:cs typeface="Open Sans" pitchFamily="34" charset="-120"/>
              </a:rPr>
              <a:t> </a:t>
            </a:r>
            <a:r>
              <a:rPr lang="en-US" sz="1450" dirty="0" err="1">
                <a:solidFill>
                  <a:srgbClr val="39393C"/>
                </a:solidFill>
                <a:latin typeface="Open Sans" pitchFamily="34" charset="0"/>
                <a:ea typeface="Open Sans" pitchFamily="34" charset="-122"/>
                <a:cs typeface="Open Sans" pitchFamily="34" charset="-120"/>
              </a:rPr>
              <a:t>nguồn</a:t>
            </a:r>
            <a:r>
              <a:rPr lang="en-US" sz="1450" dirty="0">
                <a:solidFill>
                  <a:srgbClr val="39393C"/>
                </a:solidFill>
                <a:latin typeface="Open Sans" pitchFamily="34" charset="0"/>
                <a:ea typeface="Open Sans" pitchFamily="34" charset="-122"/>
                <a:cs typeface="Open Sans" pitchFamily="34" charset="-120"/>
              </a:rPr>
              <a:t>: </a:t>
            </a:r>
            <a:br>
              <a:rPr lang="vi-VN" sz="1450" dirty="0">
                <a:solidFill>
                  <a:srgbClr val="39393C"/>
                </a:solidFill>
                <a:latin typeface="Open Sans" pitchFamily="34" charset="0"/>
                <a:ea typeface="Open Sans" pitchFamily="34" charset="-122"/>
                <a:cs typeface="Open Sans" pitchFamily="34" charset="-120"/>
              </a:rPr>
            </a:br>
            <a:r>
              <a:rPr lang="en-US" sz="1450" dirty="0">
                <a:solidFill>
                  <a:srgbClr val="39393C"/>
                </a:solidFill>
                <a:latin typeface="Open Sans" pitchFamily="34" charset="0"/>
                <a:ea typeface="Open Sans" pitchFamily="34" charset="-122"/>
                <a:cs typeface="Open Sans" pitchFamily="34" charset="-120"/>
                <a:hlinkClick r:id="rId3"/>
              </a:rPr>
              <a:t>github.com/Tdieney/VCU_Cluster_System/tree/main/ecu_nodes</a:t>
            </a:r>
            <a:endParaRPr lang="en-US" sz="1450" dirty="0"/>
          </a:p>
        </p:txBody>
      </p:sp>
    </p:spTree>
    <p:extLst>
      <p:ext uri="{BB962C8B-B14F-4D97-AF65-F5344CB8AC3E}">
        <p14:creationId xmlns:p14="http://schemas.microsoft.com/office/powerpoint/2010/main" val="211846355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4736426-406A-EBE6-5478-4061C331FED6}"/>
              </a:ext>
            </a:extLst>
          </p:cNvPr>
          <p:cNvSpPr/>
          <p:nvPr/>
        </p:nvSpPr>
        <p:spPr>
          <a:xfrm>
            <a:off x="653653" y="513755"/>
            <a:ext cx="8519041" cy="583644"/>
          </a:xfrm>
          <a:prstGeom prst="rect">
            <a:avLst/>
          </a:prstGeom>
          <a:noFill/>
          <a:ln/>
        </p:spPr>
        <p:txBody>
          <a:bodyPr wrap="none" lIns="0" tIns="0" rIns="0" bIns="0" rtlCol="0" anchor="t"/>
          <a:lstStyle/>
          <a:p>
            <a:pPr marL="0" indent="0" algn="l">
              <a:lnSpc>
                <a:spcPts val="4550"/>
              </a:lnSpc>
              <a:buNone/>
            </a:pPr>
            <a:r>
              <a:rPr lang="en-US" sz="3650" b="1" dirty="0" err="1">
                <a:solidFill>
                  <a:srgbClr val="101014"/>
                </a:solidFill>
                <a:latin typeface="Playfair Display Bold" pitchFamily="34" charset="0"/>
                <a:ea typeface="Playfair Display Bold" pitchFamily="34" charset="-122"/>
                <a:cs typeface="Playfair Display Bold" pitchFamily="34" charset="-120"/>
              </a:rPr>
              <a:t>Phần</a:t>
            </a:r>
            <a:r>
              <a:rPr lang="en-US" sz="3650" b="1" dirty="0">
                <a:solidFill>
                  <a:srgbClr val="101014"/>
                </a:solidFill>
                <a:latin typeface="Playfair Display Bold" pitchFamily="34" charset="0"/>
                <a:ea typeface="Playfair Display Bold" pitchFamily="34" charset="-122"/>
                <a:cs typeface="Playfair Display Bold" pitchFamily="34" charset="-120"/>
              </a:rPr>
              <a:t> </a:t>
            </a:r>
            <a:r>
              <a:rPr lang="en-US" sz="3650" b="1" dirty="0" err="1">
                <a:solidFill>
                  <a:srgbClr val="101014"/>
                </a:solidFill>
                <a:latin typeface="Playfair Display Bold" pitchFamily="34" charset="0"/>
                <a:ea typeface="Playfair Display Bold" pitchFamily="34" charset="-122"/>
                <a:cs typeface="Playfair Display Bold" pitchFamily="34" charset="-120"/>
              </a:rPr>
              <a:t>Mềm</a:t>
            </a:r>
            <a:r>
              <a:rPr lang="vi-VN" sz="3650" b="1" dirty="0">
                <a:solidFill>
                  <a:srgbClr val="101014"/>
                </a:solidFill>
                <a:latin typeface="Playfair Display Bold" pitchFamily="34" charset="0"/>
                <a:ea typeface="Playfair Display Bold" pitchFamily="34" charset="-122"/>
                <a:cs typeface="Playfair Display Bold" pitchFamily="34" charset="-120"/>
              </a:rPr>
              <a:t> (VCU)</a:t>
            </a:r>
            <a:r>
              <a:rPr lang="en-US" sz="3650" b="1" dirty="0">
                <a:solidFill>
                  <a:srgbClr val="101014"/>
                </a:solidFill>
                <a:latin typeface="Playfair Display Bold" pitchFamily="34" charset="0"/>
                <a:ea typeface="Playfair Display Bold" pitchFamily="34" charset="-122"/>
                <a:cs typeface="Playfair Display Bold" pitchFamily="34" charset="-120"/>
              </a:rPr>
              <a:t>: </a:t>
            </a:r>
            <a:r>
              <a:rPr lang="vi-VN" sz="3650" b="1" dirty="0">
                <a:solidFill>
                  <a:srgbClr val="101014"/>
                </a:solidFill>
                <a:latin typeface="Playfair Display Bold" pitchFamily="34" charset="0"/>
                <a:ea typeface="Playfair Display Bold" pitchFamily="34" charset="-122"/>
                <a:cs typeface="Playfair Display Bold" pitchFamily="34" charset="-120"/>
              </a:rPr>
              <a:t>Flowchart</a:t>
            </a:r>
            <a:endParaRPr lang="en-US" sz="3650" dirty="0"/>
          </a:p>
        </p:txBody>
      </p:sp>
      <p:pic>
        <p:nvPicPr>
          <p:cNvPr id="8" name="Picture 7" descr="A diagram of a flowchart&#10;&#10;AI-generated content may be incorrect.">
            <a:extLst>
              <a:ext uri="{FF2B5EF4-FFF2-40B4-BE49-F238E27FC236}">
                <a16:creationId xmlns:a16="http://schemas.microsoft.com/office/drawing/2014/main" id="{8455306B-7CBF-86EB-AEB2-276F15C29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455" y="0"/>
            <a:ext cx="5473945" cy="8229600"/>
          </a:xfrm>
          <a:prstGeom prst="rect">
            <a:avLst/>
          </a:prstGeom>
        </p:spPr>
      </p:pic>
      <p:sp>
        <p:nvSpPr>
          <p:cNvPr id="18" name="Text 0">
            <a:extLst>
              <a:ext uri="{FF2B5EF4-FFF2-40B4-BE49-F238E27FC236}">
                <a16:creationId xmlns:a16="http://schemas.microsoft.com/office/drawing/2014/main" id="{63139543-B8BC-BD84-FA95-33444179A04C}"/>
              </a:ext>
            </a:extLst>
          </p:cNvPr>
          <p:cNvSpPr/>
          <p:nvPr/>
        </p:nvSpPr>
        <p:spPr>
          <a:xfrm>
            <a:off x="653653" y="1496854"/>
            <a:ext cx="6327815" cy="431721"/>
          </a:xfrm>
          <a:prstGeom prst="rect">
            <a:avLst/>
          </a:prstGeom>
          <a:noFill/>
          <a:ln/>
        </p:spPr>
        <p:txBody>
          <a:bodyPr wrap="none" lIns="0" tIns="0" rIns="0" bIns="0" rtlCol="0" anchor="t"/>
          <a:lstStyle/>
          <a:p>
            <a:pPr marL="0" indent="0" algn="l">
              <a:lnSpc>
                <a:spcPts val="3400"/>
              </a:lnSpc>
              <a:buNone/>
            </a:pPr>
            <a:r>
              <a:rPr lang="vi-VN" sz="2700" b="1" dirty="0">
                <a:solidFill>
                  <a:srgbClr val="101014"/>
                </a:solidFill>
                <a:latin typeface="Playfair Display Bold" pitchFamily="34" charset="0"/>
                <a:ea typeface="Playfair Display Bold" pitchFamily="34" charset="-122"/>
                <a:cs typeface="Playfair Display Bold" pitchFamily="34" charset="-120"/>
              </a:rPr>
              <a:t>Tổng quát</a:t>
            </a:r>
          </a:p>
        </p:txBody>
      </p:sp>
      <p:sp>
        <p:nvSpPr>
          <p:cNvPr id="19" name="TextBox 18">
            <a:extLst>
              <a:ext uri="{FF2B5EF4-FFF2-40B4-BE49-F238E27FC236}">
                <a16:creationId xmlns:a16="http://schemas.microsoft.com/office/drawing/2014/main" id="{C9D97CF1-8AFF-7BEC-1636-E0834B812A83}"/>
              </a:ext>
            </a:extLst>
          </p:cNvPr>
          <p:cNvSpPr txBox="1"/>
          <p:nvPr/>
        </p:nvSpPr>
        <p:spPr>
          <a:xfrm>
            <a:off x="653653" y="2241001"/>
            <a:ext cx="7920192" cy="3787575"/>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vi-VN" b="0" i="0" dirty="0">
                <a:effectLst/>
                <a:latin typeface="Open Sans" panose="020B0606030504020204" pitchFamily="34" charset="0"/>
                <a:ea typeface="Open Sans" panose="020B0606030504020204" pitchFamily="34" charset="0"/>
                <a:cs typeface="Open Sans" panose="020B0606030504020204" pitchFamily="34" charset="0"/>
              </a:rPr>
              <a:t>Khởi động ứng dụng, khởi tạo các thread CAN và đối tượng CanHandler.</a:t>
            </a:r>
          </a:p>
          <a:p>
            <a:pPr marL="285750" indent="-285750" algn="l">
              <a:lnSpc>
                <a:spcPct val="150000"/>
              </a:lnSpc>
              <a:buFont typeface="Arial" panose="020B0604020202020204" pitchFamily="34" charset="0"/>
              <a:buChar char="•"/>
            </a:pPr>
            <a:r>
              <a:rPr lang="vi-VN" b="0" i="0" dirty="0">
                <a:effectLst/>
                <a:latin typeface="Open Sans" panose="020B0606030504020204" pitchFamily="34" charset="0"/>
                <a:ea typeface="Open Sans" panose="020B0606030504020204" pitchFamily="34" charset="0"/>
                <a:cs typeface="Open Sans" panose="020B0606030504020204" pitchFamily="34" charset="0"/>
              </a:rPr>
              <a:t>CanRxThread liên tục nhận dữ liệu CAN, giải mã và cập nhật trạng thái tín hiệu.</a:t>
            </a:r>
          </a:p>
          <a:p>
            <a:pPr marL="285750" indent="-285750" algn="l">
              <a:lnSpc>
                <a:spcPct val="150000"/>
              </a:lnSpc>
              <a:buFont typeface="Arial" panose="020B0604020202020204" pitchFamily="34" charset="0"/>
              <a:buChar char="•"/>
            </a:pPr>
            <a:r>
              <a:rPr lang="vi-VN" b="0" i="0" dirty="0">
                <a:effectLst/>
                <a:latin typeface="Open Sans" panose="020B0606030504020204" pitchFamily="34" charset="0"/>
                <a:ea typeface="Open Sans" panose="020B0606030504020204" pitchFamily="34" charset="0"/>
                <a:cs typeface="Open Sans" panose="020B0606030504020204" pitchFamily="34" charset="0"/>
              </a:rPr>
              <a:t>CanTxThread gửi các frame CAN điều khiển dựa trên trạng thái đầu ra.</a:t>
            </a:r>
          </a:p>
          <a:p>
            <a:pPr marL="285750" indent="-285750" algn="l">
              <a:lnSpc>
                <a:spcPct val="150000"/>
              </a:lnSpc>
              <a:buFont typeface="Arial" panose="020B0604020202020204" pitchFamily="34" charset="0"/>
              <a:buChar char="•"/>
            </a:pPr>
            <a:r>
              <a:rPr lang="vi-VN" b="0" i="0" dirty="0">
                <a:effectLst/>
                <a:latin typeface="Open Sans" panose="020B0606030504020204" pitchFamily="34" charset="0"/>
                <a:ea typeface="Open Sans" panose="020B0606030504020204" pitchFamily="34" charset="0"/>
                <a:cs typeface="Open Sans" panose="020B0606030504020204" pitchFamily="34" charset="0"/>
              </a:rPr>
              <a:t>CanHandler phát các signal tới QML, UI tự động cập nhật khi dữ liệu thay đổi.</a:t>
            </a:r>
          </a:p>
          <a:p>
            <a:pPr marL="285750" indent="-285750" algn="l">
              <a:lnSpc>
                <a:spcPct val="150000"/>
              </a:lnSpc>
              <a:buFont typeface="Arial" panose="020B0604020202020204" pitchFamily="34" charset="0"/>
              <a:buChar char="•"/>
            </a:pPr>
            <a:r>
              <a:rPr lang="vi-VN" b="0" i="0" dirty="0">
                <a:effectLst/>
                <a:latin typeface="Open Sans" panose="020B0606030504020204" pitchFamily="34" charset="0"/>
                <a:ea typeface="Open Sans" panose="020B0606030504020204" pitchFamily="34" charset="0"/>
                <a:cs typeface="Open Sans" panose="020B0606030504020204" pitchFamily="34" charset="0"/>
              </a:rPr>
              <a:t>QML binding dữ liệu từ CanHandler để hiển thị trạng thái xe lên giao diện người dùng.</a:t>
            </a:r>
          </a:p>
        </p:txBody>
      </p:sp>
      <p:sp>
        <p:nvSpPr>
          <p:cNvPr id="20" name="Text 12">
            <a:extLst>
              <a:ext uri="{FF2B5EF4-FFF2-40B4-BE49-F238E27FC236}">
                <a16:creationId xmlns:a16="http://schemas.microsoft.com/office/drawing/2014/main" id="{47E1B580-974E-4883-905D-E3591241A6A2}"/>
              </a:ext>
            </a:extLst>
          </p:cNvPr>
          <p:cNvSpPr/>
          <p:nvPr/>
        </p:nvSpPr>
        <p:spPr>
          <a:xfrm>
            <a:off x="653653" y="7087693"/>
            <a:ext cx="6117017" cy="628152"/>
          </a:xfrm>
          <a:prstGeom prst="rect">
            <a:avLst/>
          </a:prstGeom>
          <a:noFill/>
          <a:ln/>
        </p:spPr>
        <p:txBody>
          <a:bodyPr wrap="none" lIns="0" tIns="0" rIns="0" bIns="0" rtlCol="0" anchor="t"/>
          <a:lstStyle/>
          <a:p>
            <a:pPr marL="0" indent="0" algn="l">
              <a:lnSpc>
                <a:spcPts val="2350"/>
              </a:lnSpc>
              <a:buNone/>
            </a:pPr>
            <a:r>
              <a:rPr lang="en-US" sz="1450" dirty="0" err="1">
                <a:solidFill>
                  <a:srgbClr val="39393C"/>
                </a:solidFill>
                <a:latin typeface="Open Sans" pitchFamily="34" charset="0"/>
                <a:ea typeface="Open Sans" pitchFamily="34" charset="-122"/>
                <a:cs typeface="Open Sans" pitchFamily="34" charset="-120"/>
              </a:rPr>
              <a:t>Mã</a:t>
            </a:r>
            <a:r>
              <a:rPr lang="en-US" sz="1450" dirty="0">
                <a:solidFill>
                  <a:srgbClr val="39393C"/>
                </a:solidFill>
                <a:latin typeface="Open Sans" pitchFamily="34" charset="0"/>
                <a:ea typeface="Open Sans" pitchFamily="34" charset="-122"/>
                <a:cs typeface="Open Sans" pitchFamily="34" charset="-120"/>
              </a:rPr>
              <a:t> </a:t>
            </a:r>
            <a:r>
              <a:rPr lang="en-US" sz="1450" dirty="0" err="1">
                <a:solidFill>
                  <a:srgbClr val="39393C"/>
                </a:solidFill>
                <a:latin typeface="Open Sans" pitchFamily="34" charset="0"/>
                <a:ea typeface="Open Sans" pitchFamily="34" charset="-122"/>
                <a:cs typeface="Open Sans" pitchFamily="34" charset="-120"/>
              </a:rPr>
              <a:t>nguồn</a:t>
            </a:r>
            <a:r>
              <a:rPr lang="en-US" sz="1450" dirty="0">
                <a:solidFill>
                  <a:srgbClr val="39393C"/>
                </a:solidFill>
                <a:latin typeface="Open Sans" pitchFamily="34" charset="0"/>
                <a:ea typeface="Open Sans" pitchFamily="34" charset="-122"/>
                <a:cs typeface="Open Sans" pitchFamily="34" charset="-120"/>
              </a:rPr>
              <a:t>: </a:t>
            </a:r>
            <a:br>
              <a:rPr lang="vi-VN" sz="1450" dirty="0">
                <a:solidFill>
                  <a:srgbClr val="39393C"/>
                </a:solidFill>
                <a:latin typeface="Open Sans" pitchFamily="34" charset="0"/>
                <a:ea typeface="Open Sans" pitchFamily="34" charset="-122"/>
                <a:cs typeface="Open Sans" pitchFamily="34" charset="-120"/>
              </a:rPr>
            </a:br>
            <a:r>
              <a:rPr lang="en-US" sz="1450" dirty="0">
                <a:solidFill>
                  <a:srgbClr val="39393C"/>
                </a:solidFill>
                <a:latin typeface="Open Sans" pitchFamily="34" charset="0"/>
                <a:ea typeface="Open Sans" pitchFamily="34" charset="-122"/>
                <a:cs typeface="Open Sans" pitchFamily="34" charset="-120"/>
                <a:hlinkClick r:id="rId3"/>
              </a:rPr>
              <a:t>github.com/Tdieney/VCU_Cluster_System/tree/main/software</a:t>
            </a:r>
            <a:endParaRPr lang="en-US" sz="1450" dirty="0"/>
          </a:p>
        </p:txBody>
      </p:sp>
    </p:spTree>
    <p:extLst>
      <p:ext uri="{BB962C8B-B14F-4D97-AF65-F5344CB8AC3E}">
        <p14:creationId xmlns:p14="http://schemas.microsoft.com/office/powerpoint/2010/main" val="3156590715"/>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775</TotalTime>
  <Words>1890</Words>
  <Application>Microsoft Office PowerPoint</Application>
  <PresentationFormat>Custom</PresentationFormat>
  <Paragraphs>188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Cambria Math</vt:lpstr>
      <vt:lpstr>Consolas</vt:lpstr>
      <vt:lpstr>Open Sans</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Thinh Nguyen</dc:creator>
  <cp:lastModifiedBy>Thinh Nguyen</cp:lastModifiedBy>
  <cp:revision>3</cp:revision>
  <dcterms:created xsi:type="dcterms:W3CDTF">2025-08-17T06:31:47Z</dcterms:created>
  <dcterms:modified xsi:type="dcterms:W3CDTF">2025-08-17T19:27:18Z</dcterms:modified>
</cp:coreProperties>
</file>